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sldIdLst>
    <p:sldId id="256" r:id="rId2"/>
    <p:sldId id="257" r:id="rId3"/>
    <p:sldId id="258" r:id="rId4"/>
    <p:sldId id="260" r:id="rId5"/>
    <p:sldId id="261" r:id="rId6"/>
    <p:sldId id="262" r:id="rId7"/>
    <p:sldId id="266" r:id="rId8"/>
    <p:sldId id="264" r:id="rId9"/>
    <p:sldId id="265" r:id="rId10"/>
    <p:sldId id="267" r:id="rId11"/>
    <p:sldId id="268" r:id="rId12"/>
    <p:sldId id="269" r:id="rId13"/>
    <p:sldId id="270" r:id="rId14"/>
    <p:sldId id="271" r:id="rId15"/>
    <p:sldId id="272" r:id="rId16"/>
    <p:sldId id="273" r:id="rId17"/>
    <p:sldId id="284" r:id="rId18"/>
    <p:sldId id="285" r:id="rId19"/>
    <p:sldId id="286" r:id="rId20"/>
    <p:sldId id="287" r:id="rId21"/>
    <p:sldId id="288" r:id="rId22"/>
    <p:sldId id="289" r:id="rId23"/>
    <p:sldId id="274" r:id="rId24"/>
    <p:sldId id="293" r:id="rId25"/>
    <p:sldId id="294" r:id="rId26"/>
    <p:sldId id="275" r:id="rId27"/>
    <p:sldId id="290" r:id="rId28"/>
    <p:sldId id="291" r:id="rId29"/>
    <p:sldId id="292" r:id="rId30"/>
    <p:sldId id="276" r:id="rId31"/>
    <p:sldId id="282" r:id="rId32"/>
    <p:sldId id="283" r:id="rId33"/>
    <p:sldId id="277" r:id="rId34"/>
    <p:sldId id="280" r:id="rId35"/>
    <p:sldId id="279" r:id="rId36"/>
    <p:sldId id="278"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8000"/>
    <a:srgbClr val="FF66CC"/>
    <a:srgbClr val="8784C7"/>
    <a:srgbClr val="FF66FF"/>
    <a:srgbClr val="0011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159" d="100"/>
          <a:sy n="159" d="100"/>
        </p:scale>
        <p:origin x="306"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2C1DBF-36F0-414B-AFC0-1BD027E3B5A9}"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038B7A2E-D280-4506-B5C5-A81B3BE73528}">
      <dgm:prSet/>
      <dgm:spPr/>
      <dgm:t>
        <a:bodyPr/>
        <a:lstStyle/>
        <a:p>
          <a:pPr>
            <a:lnSpc>
              <a:spcPct val="100000"/>
            </a:lnSpc>
          </a:pPr>
          <a:r>
            <a:rPr lang="en-US" baseline="0" dirty="0">
              <a:latin typeface="Bahnschrift" panose="020B0502040204020203" pitchFamily="34" charset="0"/>
            </a:rPr>
            <a:t>EXPLORATORY ANALYSIS</a:t>
          </a:r>
          <a:endParaRPr lang="en-US" dirty="0">
            <a:latin typeface="Bahnschrift" panose="020B0502040204020203" pitchFamily="34" charset="0"/>
          </a:endParaRPr>
        </a:p>
      </dgm:t>
    </dgm:pt>
    <dgm:pt modelId="{6CBBB35B-BF76-477B-9DC1-D194A3AFCAB1}" type="parTrans" cxnId="{F92EE03C-51D3-47A0-A5AA-43EEBCB295DC}">
      <dgm:prSet/>
      <dgm:spPr/>
      <dgm:t>
        <a:bodyPr/>
        <a:lstStyle/>
        <a:p>
          <a:endParaRPr lang="en-US"/>
        </a:p>
      </dgm:t>
    </dgm:pt>
    <dgm:pt modelId="{4C054C21-198D-4127-9C93-B4060F7514C8}" type="sibTrans" cxnId="{F92EE03C-51D3-47A0-A5AA-43EEBCB295DC}">
      <dgm:prSet/>
      <dgm:spPr/>
      <dgm:t>
        <a:bodyPr/>
        <a:lstStyle/>
        <a:p>
          <a:endParaRPr lang="en-US"/>
        </a:p>
      </dgm:t>
    </dgm:pt>
    <dgm:pt modelId="{FB6A37D3-E6D5-4902-AB1E-B5994D3F37F9}">
      <dgm:prSet/>
      <dgm:spPr/>
      <dgm:t>
        <a:bodyPr/>
        <a:lstStyle/>
        <a:p>
          <a:pPr>
            <a:lnSpc>
              <a:spcPct val="100000"/>
            </a:lnSpc>
          </a:pPr>
          <a:r>
            <a:rPr lang="en-US" baseline="0" dirty="0">
              <a:latin typeface="Bahnschrift" panose="020B0502040204020203" pitchFamily="34" charset="0"/>
            </a:rPr>
            <a:t>INTERACTIVE ANALYTICS</a:t>
          </a:r>
          <a:endParaRPr lang="en-US" dirty="0">
            <a:latin typeface="Bahnschrift" panose="020B0502040204020203" pitchFamily="34" charset="0"/>
          </a:endParaRPr>
        </a:p>
      </dgm:t>
    </dgm:pt>
    <dgm:pt modelId="{16583CA8-EF3E-445D-AAE7-106402E3B4ED}" type="parTrans" cxnId="{FAA5A19B-3BF8-4305-8E8F-31B945EF7542}">
      <dgm:prSet/>
      <dgm:spPr/>
      <dgm:t>
        <a:bodyPr/>
        <a:lstStyle/>
        <a:p>
          <a:endParaRPr lang="en-US"/>
        </a:p>
      </dgm:t>
    </dgm:pt>
    <dgm:pt modelId="{24D26A9A-F41F-4915-8DCA-F503AFEC513F}" type="sibTrans" cxnId="{FAA5A19B-3BF8-4305-8E8F-31B945EF7542}">
      <dgm:prSet/>
      <dgm:spPr/>
      <dgm:t>
        <a:bodyPr/>
        <a:lstStyle/>
        <a:p>
          <a:endParaRPr lang="en-US"/>
        </a:p>
      </dgm:t>
    </dgm:pt>
    <dgm:pt modelId="{F90798A8-D666-4416-AFB9-62BA6479067E}">
      <dgm:prSet/>
      <dgm:spPr/>
      <dgm:t>
        <a:bodyPr/>
        <a:lstStyle/>
        <a:p>
          <a:pPr>
            <a:lnSpc>
              <a:spcPct val="100000"/>
            </a:lnSpc>
          </a:pPr>
          <a:r>
            <a:rPr lang="en-US" baseline="0" dirty="0">
              <a:latin typeface="Bahnschrift" panose="020B0502040204020203" pitchFamily="34" charset="0"/>
            </a:rPr>
            <a:t>PREDICTIVE ANALYSIS</a:t>
          </a:r>
          <a:endParaRPr lang="en-US" dirty="0">
            <a:latin typeface="Bahnschrift" panose="020B0502040204020203" pitchFamily="34" charset="0"/>
          </a:endParaRPr>
        </a:p>
      </dgm:t>
    </dgm:pt>
    <dgm:pt modelId="{3795BE10-0D0E-4A7A-B695-E55ABBF42DAD}" type="parTrans" cxnId="{FE52A9FC-CBB5-40F7-A717-752DDB1417D1}">
      <dgm:prSet/>
      <dgm:spPr/>
      <dgm:t>
        <a:bodyPr/>
        <a:lstStyle/>
        <a:p>
          <a:endParaRPr lang="en-US"/>
        </a:p>
      </dgm:t>
    </dgm:pt>
    <dgm:pt modelId="{5E2BED83-C431-45AA-806B-77A05103ED4F}" type="sibTrans" cxnId="{FE52A9FC-CBB5-40F7-A717-752DDB1417D1}">
      <dgm:prSet/>
      <dgm:spPr/>
      <dgm:t>
        <a:bodyPr/>
        <a:lstStyle/>
        <a:p>
          <a:endParaRPr lang="en-US"/>
        </a:p>
      </dgm:t>
    </dgm:pt>
    <dgm:pt modelId="{D1BB1A25-80AF-4399-B39E-8C964EEDDAEC}" type="pres">
      <dgm:prSet presAssocID="{BC2C1DBF-36F0-414B-AFC0-1BD027E3B5A9}" presName="root" presStyleCnt="0">
        <dgm:presLayoutVars>
          <dgm:dir/>
          <dgm:resizeHandles val="exact"/>
        </dgm:presLayoutVars>
      </dgm:prSet>
      <dgm:spPr/>
    </dgm:pt>
    <dgm:pt modelId="{BFF481F6-CA35-4E05-B0BC-114598CFB137}" type="pres">
      <dgm:prSet presAssocID="{038B7A2E-D280-4506-B5C5-A81B3BE73528}" presName="compNode" presStyleCnt="0"/>
      <dgm:spPr/>
    </dgm:pt>
    <dgm:pt modelId="{BACDE7DD-660A-4FFD-AB10-3F098091F2C5}" type="pres">
      <dgm:prSet presAssocID="{038B7A2E-D280-4506-B5C5-A81B3BE7352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32DAAB46-4E19-44F0-841C-72AC7E78E1FD}" type="pres">
      <dgm:prSet presAssocID="{038B7A2E-D280-4506-B5C5-A81B3BE73528}" presName="spaceRect" presStyleCnt="0"/>
      <dgm:spPr/>
    </dgm:pt>
    <dgm:pt modelId="{0519F2FC-4AD1-4F4F-A0D4-928535E624A2}" type="pres">
      <dgm:prSet presAssocID="{038B7A2E-D280-4506-B5C5-A81B3BE73528}" presName="textRect" presStyleLbl="revTx" presStyleIdx="0" presStyleCnt="3">
        <dgm:presLayoutVars>
          <dgm:chMax val="1"/>
          <dgm:chPref val="1"/>
        </dgm:presLayoutVars>
      </dgm:prSet>
      <dgm:spPr/>
    </dgm:pt>
    <dgm:pt modelId="{51D6D111-9EF7-43B1-B6D5-48A741E45434}" type="pres">
      <dgm:prSet presAssocID="{4C054C21-198D-4127-9C93-B4060F7514C8}" presName="sibTrans" presStyleCnt="0"/>
      <dgm:spPr/>
    </dgm:pt>
    <dgm:pt modelId="{3C9C4D64-C037-490D-BFE3-7E827A10775B}" type="pres">
      <dgm:prSet presAssocID="{FB6A37D3-E6D5-4902-AB1E-B5994D3F37F9}" presName="compNode" presStyleCnt="0"/>
      <dgm:spPr/>
    </dgm:pt>
    <dgm:pt modelId="{363BD40F-D74C-469C-96C4-99688FCCEFAE}" type="pres">
      <dgm:prSet presAssocID="{FB6A37D3-E6D5-4902-AB1E-B5994D3F37F9}" presName="icon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pt>
    <dgm:pt modelId="{30104F8A-8C69-4124-89A2-1E4C9DA50270}" type="pres">
      <dgm:prSet presAssocID="{FB6A37D3-E6D5-4902-AB1E-B5994D3F37F9}" presName="spaceRect" presStyleCnt="0"/>
      <dgm:spPr/>
    </dgm:pt>
    <dgm:pt modelId="{B678BD00-44E6-4FC1-8F3F-EAE781A24E99}" type="pres">
      <dgm:prSet presAssocID="{FB6A37D3-E6D5-4902-AB1E-B5994D3F37F9}" presName="textRect" presStyleLbl="revTx" presStyleIdx="1" presStyleCnt="3">
        <dgm:presLayoutVars>
          <dgm:chMax val="1"/>
          <dgm:chPref val="1"/>
        </dgm:presLayoutVars>
      </dgm:prSet>
      <dgm:spPr/>
    </dgm:pt>
    <dgm:pt modelId="{2C96135B-2C24-4510-8547-5B5D31864B8B}" type="pres">
      <dgm:prSet presAssocID="{24D26A9A-F41F-4915-8DCA-F503AFEC513F}" presName="sibTrans" presStyleCnt="0"/>
      <dgm:spPr/>
    </dgm:pt>
    <dgm:pt modelId="{91C071A9-42F4-41CF-8181-29B89B6CDE56}" type="pres">
      <dgm:prSet presAssocID="{F90798A8-D666-4416-AFB9-62BA6479067E}" presName="compNode" presStyleCnt="0"/>
      <dgm:spPr/>
    </dgm:pt>
    <dgm:pt modelId="{D276A890-D90B-4927-8D9C-E57204EDA3D0}" type="pres">
      <dgm:prSet presAssocID="{F90798A8-D666-4416-AFB9-62BA6479067E}"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E0B1D0F0-EB46-460B-86BA-054692A630DF}" type="pres">
      <dgm:prSet presAssocID="{F90798A8-D666-4416-AFB9-62BA6479067E}" presName="spaceRect" presStyleCnt="0"/>
      <dgm:spPr/>
    </dgm:pt>
    <dgm:pt modelId="{7E7F1514-5B01-4A4D-953C-0563D7098841}" type="pres">
      <dgm:prSet presAssocID="{F90798A8-D666-4416-AFB9-62BA6479067E}" presName="textRect" presStyleLbl="revTx" presStyleIdx="2" presStyleCnt="3">
        <dgm:presLayoutVars>
          <dgm:chMax val="1"/>
          <dgm:chPref val="1"/>
        </dgm:presLayoutVars>
      </dgm:prSet>
      <dgm:spPr/>
    </dgm:pt>
  </dgm:ptLst>
  <dgm:cxnLst>
    <dgm:cxn modelId="{19F96031-1AB8-4767-BF4D-5B742492FDA7}" type="presOf" srcId="{FB6A37D3-E6D5-4902-AB1E-B5994D3F37F9}" destId="{B678BD00-44E6-4FC1-8F3F-EAE781A24E99}" srcOrd="0" destOrd="0" presId="urn:microsoft.com/office/officeart/2018/2/layout/IconLabelList"/>
    <dgm:cxn modelId="{F92EE03C-51D3-47A0-A5AA-43EEBCB295DC}" srcId="{BC2C1DBF-36F0-414B-AFC0-1BD027E3B5A9}" destId="{038B7A2E-D280-4506-B5C5-A81B3BE73528}" srcOrd="0" destOrd="0" parTransId="{6CBBB35B-BF76-477B-9DC1-D194A3AFCAB1}" sibTransId="{4C054C21-198D-4127-9C93-B4060F7514C8}"/>
    <dgm:cxn modelId="{B9F9F144-5EFB-48BD-882E-BF752F08123B}" type="presOf" srcId="{BC2C1DBF-36F0-414B-AFC0-1BD027E3B5A9}" destId="{D1BB1A25-80AF-4399-B39E-8C964EEDDAEC}" srcOrd="0" destOrd="0" presId="urn:microsoft.com/office/officeart/2018/2/layout/IconLabelList"/>
    <dgm:cxn modelId="{23779E82-7B5C-4593-B274-84C8997F9004}" type="presOf" srcId="{038B7A2E-D280-4506-B5C5-A81B3BE73528}" destId="{0519F2FC-4AD1-4F4F-A0D4-928535E624A2}" srcOrd="0" destOrd="0" presId="urn:microsoft.com/office/officeart/2018/2/layout/IconLabelList"/>
    <dgm:cxn modelId="{2F12359B-D1FC-4AE5-8C55-3D94122E2461}" type="presOf" srcId="{F90798A8-D666-4416-AFB9-62BA6479067E}" destId="{7E7F1514-5B01-4A4D-953C-0563D7098841}" srcOrd="0" destOrd="0" presId="urn:microsoft.com/office/officeart/2018/2/layout/IconLabelList"/>
    <dgm:cxn modelId="{FAA5A19B-3BF8-4305-8E8F-31B945EF7542}" srcId="{BC2C1DBF-36F0-414B-AFC0-1BD027E3B5A9}" destId="{FB6A37D3-E6D5-4902-AB1E-B5994D3F37F9}" srcOrd="1" destOrd="0" parTransId="{16583CA8-EF3E-445D-AAE7-106402E3B4ED}" sibTransId="{24D26A9A-F41F-4915-8DCA-F503AFEC513F}"/>
    <dgm:cxn modelId="{FE52A9FC-CBB5-40F7-A717-752DDB1417D1}" srcId="{BC2C1DBF-36F0-414B-AFC0-1BD027E3B5A9}" destId="{F90798A8-D666-4416-AFB9-62BA6479067E}" srcOrd="2" destOrd="0" parTransId="{3795BE10-0D0E-4A7A-B695-E55ABBF42DAD}" sibTransId="{5E2BED83-C431-45AA-806B-77A05103ED4F}"/>
    <dgm:cxn modelId="{40754EA1-A0A0-47B2-8AF8-E192065453B2}" type="presParOf" srcId="{D1BB1A25-80AF-4399-B39E-8C964EEDDAEC}" destId="{BFF481F6-CA35-4E05-B0BC-114598CFB137}" srcOrd="0" destOrd="0" presId="urn:microsoft.com/office/officeart/2018/2/layout/IconLabelList"/>
    <dgm:cxn modelId="{84DC78BC-4BF1-43CB-91C5-D1AE06BB0DD4}" type="presParOf" srcId="{BFF481F6-CA35-4E05-B0BC-114598CFB137}" destId="{BACDE7DD-660A-4FFD-AB10-3F098091F2C5}" srcOrd="0" destOrd="0" presId="urn:microsoft.com/office/officeart/2018/2/layout/IconLabelList"/>
    <dgm:cxn modelId="{1D8FFEDF-E64E-4321-9C69-D13D21964B5D}" type="presParOf" srcId="{BFF481F6-CA35-4E05-B0BC-114598CFB137}" destId="{32DAAB46-4E19-44F0-841C-72AC7E78E1FD}" srcOrd="1" destOrd="0" presId="urn:microsoft.com/office/officeart/2018/2/layout/IconLabelList"/>
    <dgm:cxn modelId="{F5762B8F-D926-4553-A722-354F202D004D}" type="presParOf" srcId="{BFF481F6-CA35-4E05-B0BC-114598CFB137}" destId="{0519F2FC-4AD1-4F4F-A0D4-928535E624A2}" srcOrd="2" destOrd="0" presId="urn:microsoft.com/office/officeart/2018/2/layout/IconLabelList"/>
    <dgm:cxn modelId="{A9041474-76EC-41B8-867B-67698D56FF1A}" type="presParOf" srcId="{D1BB1A25-80AF-4399-B39E-8C964EEDDAEC}" destId="{51D6D111-9EF7-43B1-B6D5-48A741E45434}" srcOrd="1" destOrd="0" presId="urn:microsoft.com/office/officeart/2018/2/layout/IconLabelList"/>
    <dgm:cxn modelId="{0C10829B-34F8-4448-A054-F718AB246870}" type="presParOf" srcId="{D1BB1A25-80AF-4399-B39E-8C964EEDDAEC}" destId="{3C9C4D64-C037-490D-BFE3-7E827A10775B}" srcOrd="2" destOrd="0" presId="urn:microsoft.com/office/officeart/2018/2/layout/IconLabelList"/>
    <dgm:cxn modelId="{EF270128-00BC-40F8-AD03-0A6D8D5DCB80}" type="presParOf" srcId="{3C9C4D64-C037-490D-BFE3-7E827A10775B}" destId="{363BD40F-D74C-469C-96C4-99688FCCEFAE}" srcOrd="0" destOrd="0" presId="urn:microsoft.com/office/officeart/2018/2/layout/IconLabelList"/>
    <dgm:cxn modelId="{48A15297-950F-4282-B5B8-6513B805836C}" type="presParOf" srcId="{3C9C4D64-C037-490D-BFE3-7E827A10775B}" destId="{30104F8A-8C69-4124-89A2-1E4C9DA50270}" srcOrd="1" destOrd="0" presId="urn:microsoft.com/office/officeart/2018/2/layout/IconLabelList"/>
    <dgm:cxn modelId="{CED56A2A-9E57-412C-9977-9D323E6BE914}" type="presParOf" srcId="{3C9C4D64-C037-490D-BFE3-7E827A10775B}" destId="{B678BD00-44E6-4FC1-8F3F-EAE781A24E99}" srcOrd="2" destOrd="0" presId="urn:microsoft.com/office/officeart/2018/2/layout/IconLabelList"/>
    <dgm:cxn modelId="{77ED25EE-B128-4061-B352-0409C51B8896}" type="presParOf" srcId="{D1BB1A25-80AF-4399-B39E-8C964EEDDAEC}" destId="{2C96135B-2C24-4510-8547-5B5D31864B8B}" srcOrd="3" destOrd="0" presId="urn:microsoft.com/office/officeart/2018/2/layout/IconLabelList"/>
    <dgm:cxn modelId="{6D7CEF25-6AC2-49DE-BC41-71EA9967253A}" type="presParOf" srcId="{D1BB1A25-80AF-4399-B39E-8C964EEDDAEC}" destId="{91C071A9-42F4-41CF-8181-29B89B6CDE56}" srcOrd="4" destOrd="0" presId="urn:microsoft.com/office/officeart/2018/2/layout/IconLabelList"/>
    <dgm:cxn modelId="{E349152C-9F4A-4161-AC3D-EB08C4D1AA6B}" type="presParOf" srcId="{91C071A9-42F4-41CF-8181-29B89B6CDE56}" destId="{D276A890-D90B-4927-8D9C-E57204EDA3D0}" srcOrd="0" destOrd="0" presId="urn:microsoft.com/office/officeart/2018/2/layout/IconLabelList"/>
    <dgm:cxn modelId="{C7F2B918-7B2E-40AD-B13C-CBC51A5D8BEB}" type="presParOf" srcId="{91C071A9-42F4-41CF-8181-29B89B6CDE56}" destId="{E0B1D0F0-EB46-460B-86BA-054692A630DF}" srcOrd="1" destOrd="0" presId="urn:microsoft.com/office/officeart/2018/2/layout/IconLabelList"/>
    <dgm:cxn modelId="{EC0D3E5A-9223-4340-816C-B1268439A697}" type="presParOf" srcId="{91C071A9-42F4-41CF-8181-29B89B6CDE56}" destId="{7E7F1514-5B01-4A4D-953C-0563D709884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CDE7DD-660A-4FFD-AB10-3F098091F2C5}">
      <dsp:nvSpPr>
        <dsp:cNvPr id="0" name=""/>
        <dsp:cNvSpPr/>
      </dsp:nvSpPr>
      <dsp:spPr>
        <a:xfrm>
          <a:off x="885789" y="1106958"/>
          <a:ext cx="1096679" cy="109667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519F2FC-4AD1-4F4F-A0D4-928535E624A2}">
      <dsp:nvSpPr>
        <dsp:cNvPr id="0" name=""/>
        <dsp:cNvSpPr/>
      </dsp:nvSpPr>
      <dsp:spPr>
        <a:xfrm>
          <a:off x="215596" y="2524378"/>
          <a:ext cx="243706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baseline="0" dirty="0">
              <a:latin typeface="Bahnschrift" panose="020B0502040204020203" pitchFamily="34" charset="0"/>
            </a:rPr>
            <a:t>EXPLORATORY ANALYSIS</a:t>
          </a:r>
          <a:endParaRPr lang="en-US" sz="2300" kern="1200" dirty="0">
            <a:latin typeface="Bahnschrift" panose="020B0502040204020203" pitchFamily="34" charset="0"/>
          </a:endParaRPr>
        </a:p>
      </dsp:txBody>
      <dsp:txXfrm>
        <a:off x="215596" y="2524378"/>
        <a:ext cx="2437064" cy="720000"/>
      </dsp:txXfrm>
    </dsp:sp>
    <dsp:sp modelId="{363BD40F-D74C-469C-96C4-99688FCCEFAE}">
      <dsp:nvSpPr>
        <dsp:cNvPr id="0" name=""/>
        <dsp:cNvSpPr/>
      </dsp:nvSpPr>
      <dsp:spPr>
        <a:xfrm>
          <a:off x="3749340" y="1106958"/>
          <a:ext cx="1096679" cy="109667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678BD00-44E6-4FC1-8F3F-EAE781A24E99}">
      <dsp:nvSpPr>
        <dsp:cNvPr id="0" name=""/>
        <dsp:cNvSpPr/>
      </dsp:nvSpPr>
      <dsp:spPr>
        <a:xfrm>
          <a:off x="3079147" y="2524378"/>
          <a:ext cx="243706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baseline="0" dirty="0">
              <a:latin typeface="Bahnschrift" panose="020B0502040204020203" pitchFamily="34" charset="0"/>
            </a:rPr>
            <a:t>INTERACTIVE ANALYTICS</a:t>
          </a:r>
          <a:endParaRPr lang="en-US" sz="2300" kern="1200" dirty="0">
            <a:latin typeface="Bahnschrift" panose="020B0502040204020203" pitchFamily="34" charset="0"/>
          </a:endParaRPr>
        </a:p>
      </dsp:txBody>
      <dsp:txXfrm>
        <a:off x="3079147" y="2524378"/>
        <a:ext cx="2437064" cy="720000"/>
      </dsp:txXfrm>
    </dsp:sp>
    <dsp:sp modelId="{D276A890-D90B-4927-8D9C-E57204EDA3D0}">
      <dsp:nvSpPr>
        <dsp:cNvPr id="0" name=""/>
        <dsp:cNvSpPr/>
      </dsp:nvSpPr>
      <dsp:spPr>
        <a:xfrm>
          <a:off x="6612891" y="1106958"/>
          <a:ext cx="1096679" cy="109667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7F1514-5B01-4A4D-953C-0563D7098841}">
      <dsp:nvSpPr>
        <dsp:cNvPr id="0" name=""/>
        <dsp:cNvSpPr/>
      </dsp:nvSpPr>
      <dsp:spPr>
        <a:xfrm>
          <a:off x="5942698" y="2524378"/>
          <a:ext cx="243706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baseline="0" dirty="0">
              <a:latin typeface="Bahnschrift" panose="020B0502040204020203" pitchFamily="34" charset="0"/>
            </a:rPr>
            <a:t>PREDICTIVE ANALYSIS</a:t>
          </a:r>
          <a:endParaRPr lang="en-US" sz="2300" kern="1200" dirty="0">
            <a:latin typeface="Bahnschrift" panose="020B0502040204020203" pitchFamily="34" charset="0"/>
          </a:endParaRPr>
        </a:p>
      </dsp:txBody>
      <dsp:txXfrm>
        <a:off x="5942698" y="2524378"/>
        <a:ext cx="2437064"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C43A76A3-ADC8-4477-8FC1-B9DD55D84908}" type="datetime1">
              <a:rPr lang="en-US" smtClean="0"/>
              <a:t>7/16/2023</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35747434-7036-48DB-A148-6B3D8EE75CDA}" type="slidenum">
              <a:rPr lang="en-US" smtClean="0"/>
              <a:t>‹#›</a:t>
            </a:fld>
            <a:endParaRPr lang="en-US" dirty="0"/>
          </a:p>
        </p:txBody>
      </p:sp>
      <p:sp>
        <p:nvSpPr>
          <p:cNvPr id="7" name="Rectangle 6"/>
          <p:cNvSpPr/>
          <p:nvPr/>
        </p:nvSpPr>
        <p:spPr>
          <a:xfrm>
            <a:off x="0" y="0"/>
            <a:ext cx="457200"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3855045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762538-DC4D-4667-96E5-B3278DDF8B12}" type="datetime1">
              <a:rPr lang="en-US" smtClean="0"/>
              <a:t>7/16/2023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734967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880548-5C08-4BE3-B63E-F2BB63B0B00C}" type="datetime1">
              <a:rPr lang="en-US" smtClean="0"/>
              <a:t>7/16/2023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759538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7F49BE-398D-479A-8A7E-5DDBCA61EDCB}" type="datetime1">
              <a:rPr lang="en-US" smtClean="0"/>
              <a:t>7/16/2023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814904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D0C193-4974-4A1F-9C63-07D595E30D66}" type="datetime1">
              <a:rPr lang="en-US" smtClean="0"/>
              <a:t>7/16/2023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
        <p:nvSpPr>
          <p:cNvPr id="7" name="Rectangle 6"/>
          <p:cNvSpPr/>
          <p:nvPr/>
        </p:nvSpPr>
        <p:spPr>
          <a:xfrm>
            <a:off x="0" y="0"/>
            <a:ext cx="457200"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523888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01AA87F-28D4-4BF0-B81F-877A89DFD5AC}" type="datetime1">
              <a:rPr lang="en-US" smtClean="0"/>
              <a:t>7/16/2023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695475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Bahnschrift" panose="020B0502040204020203" pitchFamily="34"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dirty="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A8A9F1F3-208B-49A3-B337-9C8ACEB3E0E1}" type="datetime1">
              <a:rPr lang="en-US" smtClean="0"/>
              <a:t>7/16/2023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228555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7AF6CA6-7293-4AA2-A0E0-A3BF4416E786}" type="datetime1">
              <a:rPr lang="en-US" smtClean="0"/>
              <a:t>7/16/2023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627997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D87016-7BCD-46FB-8EE3-AB6C369108B4}" type="datetime1">
              <a:rPr lang="en-US" smtClean="0"/>
              <a:t>7/16/2023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5181649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1547011-1FFC-4EF8-9A2E-53B4AD2ADBD4}" type="datetime1">
              <a:rPr lang="en-US" smtClean="0"/>
              <a:t>7/16/2023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235051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28923"/>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dirty="0"/>
              <a:t>Click to edit Master title style</a:t>
            </a:r>
          </a:p>
        </p:txBody>
      </p:sp>
      <p:sp>
        <p:nvSpPr>
          <p:cNvPr id="3" name="Picture Placeholder 2"/>
          <p:cNvSpPr>
            <a:spLocks noGrp="1" noChangeAspect="1"/>
          </p:cNvSpPr>
          <p:nvPr>
            <p:ph type="pic" idx="1"/>
          </p:nvPr>
        </p:nvSpPr>
        <p:spPr>
          <a:xfrm>
            <a:off x="0" y="0"/>
            <a:ext cx="11292840" cy="5128923"/>
          </a:xfrm>
          <a:solidFill>
            <a:schemeClr val="bg2">
              <a:lumMod val="75000"/>
            </a:schemeClr>
          </a:solidFill>
          <a:ln>
            <a:noFill/>
          </a:ln>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562EB47-45B4-4EF5-A743-B4885DD2F060}" type="datetime1">
              <a:rPr lang="en-US" smtClean="0"/>
              <a:t>7/16/2023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309287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Bahnschrift" panose="020B0502040204020203" pitchFamily="34" charset="0"/>
              </a:defRPr>
            </a:lvl1pPr>
          </a:lstStyle>
          <a:p>
            <a:fld id="{4A8D24A4-5FEC-4062-8995-EB21925B3B40}" type="datetime1">
              <a:rPr lang="en-US" smtClean="0"/>
              <a:pPr/>
              <a:t>7/16/2023</a:t>
            </a:fld>
            <a:endParaRPr lang="en-US" sz="1000"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latin typeface="Bahnschrift" panose="020B0502040204020203" pitchFamily="34" charset="0"/>
              </a:defRPr>
            </a:lvl1pPr>
          </a:lstStyle>
          <a:p>
            <a:endParaRPr lang="en-US" sz="1000"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Bahnschrift" panose="020B0502040204020203" pitchFamily="34" charset="0"/>
              </a:defRPr>
            </a:lvl1pPr>
          </a:lstStyle>
          <a:p>
            <a:fld id="{35747434-7036-48DB-A148-6B3D8EE75CDA}" type="slidenum">
              <a:rPr lang="en-US" smtClean="0"/>
              <a:pPr/>
              <a:t>‹#›</a:t>
            </a:fld>
            <a:endParaRPr lang="en-US" sz="1000" dirty="0"/>
          </a:p>
        </p:txBody>
      </p:sp>
      <p:pic>
        <p:nvPicPr>
          <p:cNvPr id="10" name="Picture 9" descr="A blue and purple rocket&#10;&#10;Description automatically generated">
            <a:extLst>
              <a:ext uri="{FF2B5EF4-FFF2-40B4-BE49-F238E27FC236}">
                <a16:creationId xmlns:a16="http://schemas.microsoft.com/office/drawing/2014/main" id="{AF555AAE-EB72-8DA7-1BFE-B60F6BE07BD7}"/>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246804" y="228600"/>
            <a:ext cx="685800" cy="685800"/>
          </a:xfrm>
          <a:prstGeom prst="rect">
            <a:avLst/>
          </a:prstGeom>
        </p:spPr>
      </p:pic>
    </p:spTree>
    <p:extLst>
      <p:ext uri="{BB962C8B-B14F-4D97-AF65-F5344CB8AC3E}">
        <p14:creationId xmlns:p14="http://schemas.microsoft.com/office/powerpoint/2010/main" val="2242481414"/>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Bahnschrift" panose="020B0502040204020203" pitchFamily="34" charset="0"/>
          <a:ea typeface="+mj-ea"/>
          <a:cs typeface="+mj-cs"/>
        </a:defRPr>
      </a:lvl1pPr>
    </p:titleStyle>
    <p:bodyStyle>
      <a:lvl1pPr marL="342900" indent="-342900" algn="l" defTabSz="914400" rtl="0" eaLnBrk="1" latinLnBrk="0" hangingPunct="1">
        <a:lnSpc>
          <a:spcPct val="95000"/>
        </a:lnSpc>
        <a:spcBef>
          <a:spcPts val="1400"/>
        </a:spcBef>
        <a:spcAft>
          <a:spcPts val="200"/>
        </a:spcAft>
        <a:buClr>
          <a:schemeClr val="accent2"/>
        </a:buClr>
        <a:buSzPct val="80000"/>
        <a:buFont typeface="Arial" panose="020B0604020202020204" pitchFamily="34" charset="0"/>
        <a:buChar char="•"/>
        <a:defRPr sz="1800" kern="1200" spc="10" baseline="0">
          <a:solidFill>
            <a:schemeClr val="tx1"/>
          </a:solidFill>
          <a:latin typeface="Bahnschrift" panose="020B0502040204020203" pitchFamily="34" charset="0"/>
          <a:ea typeface="+mn-ea"/>
          <a:cs typeface="+mn-cs"/>
        </a:defRPr>
      </a:lvl1pPr>
      <a:lvl2pPr marL="617220" indent="-342900" algn="l" defTabSz="914400" rtl="0" eaLnBrk="1" latinLnBrk="0" hangingPunct="1">
        <a:lnSpc>
          <a:spcPct val="90000"/>
        </a:lnSpc>
        <a:spcBef>
          <a:spcPts val="300"/>
        </a:spcBef>
        <a:spcAft>
          <a:spcPts val="300"/>
        </a:spcAft>
        <a:buClr>
          <a:schemeClr val="accent2"/>
        </a:buClr>
        <a:buFont typeface="Arial" panose="020B0604020202020204" pitchFamily="34" charset="0"/>
        <a:buChar char="•"/>
        <a:defRPr sz="1600" kern="1200">
          <a:solidFill>
            <a:schemeClr val="tx1">
              <a:lumMod val="85000"/>
              <a:lumOff val="15000"/>
            </a:schemeClr>
          </a:solidFill>
          <a:latin typeface="Bahnschrift" panose="020B0502040204020203" pitchFamily="34" charset="0"/>
          <a:ea typeface="+mn-ea"/>
          <a:cs typeface="+mn-cs"/>
        </a:defRPr>
      </a:lvl2pPr>
      <a:lvl3pPr marL="891540" indent="-342900" algn="l" defTabSz="914400" rtl="0" eaLnBrk="1" latinLnBrk="0" hangingPunct="1">
        <a:lnSpc>
          <a:spcPct val="90000"/>
        </a:lnSpc>
        <a:spcBef>
          <a:spcPts val="300"/>
        </a:spcBef>
        <a:spcAft>
          <a:spcPts val="300"/>
        </a:spcAft>
        <a:buClr>
          <a:schemeClr val="accent2"/>
        </a:buClr>
        <a:buFont typeface="Arial" panose="020B0604020202020204" pitchFamily="34" charset="0"/>
        <a:buChar char="•"/>
        <a:defRPr sz="1400" kern="1200">
          <a:solidFill>
            <a:schemeClr val="tx1">
              <a:lumMod val="85000"/>
              <a:lumOff val="15000"/>
            </a:schemeClr>
          </a:solidFill>
          <a:latin typeface="Bahnschrift" panose="020B0502040204020203" pitchFamily="34" charset="0"/>
          <a:ea typeface="+mn-ea"/>
          <a:cs typeface="+mn-cs"/>
        </a:defRPr>
      </a:lvl3pPr>
      <a:lvl4pPr marL="1165860" indent="-342900" algn="l" defTabSz="914400" rtl="0" eaLnBrk="1" latinLnBrk="0" hangingPunct="1">
        <a:lnSpc>
          <a:spcPct val="90000"/>
        </a:lnSpc>
        <a:spcBef>
          <a:spcPts val="300"/>
        </a:spcBef>
        <a:spcAft>
          <a:spcPts val="300"/>
        </a:spcAft>
        <a:buClr>
          <a:schemeClr val="accent2"/>
        </a:buClr>
        <a:buFont typeface="Arial" panose="020B0604020202020204" pitchFamily="34" charset="0"/>
        <a:buChar char="•"/>
        <a:defRPr sz="1400" kern="1200">
          <a:solidFill>
            <a:schemeClr val="tx1">
              <a:lumMod val="85000"/>
              <a:lumOff val="15000"/>
            </a:schemeClr>
          </a:solidFill>
          <a:latin typeface="Bahnschrift" panose="020B0502040204020203" pitchFamily="34" charset="0"/>
          <a:ea typeface="+mn-ea"/>
          <a:cs typeface="+mn-cs"/>
        </a:defRPr>
      </a:lvl4pPr>
      <a:lvl5pPr marL="1440180" indent="-342900" algn="l" defTabSz="914400" rtl="0" eaLnBrk="1" latinLnBrk="0" hangingPunct="1">
        <a:lnSpc>
          <a:spcPct val="90000"/>
        </a:lnSpc>
        <a:spcBef>
          <a:spcPts val="300"/>
        </a:spcBef>
        <a:spcAft>
          <a:spcPts val="300"/>
        </a:spcAft>
        <a:buClr>
          <a:schemeClr val="accent2"/>
        </a:buClr>
        <a:buFont typeface="Arial" panose="020B0604020202020204" pitchFamily="34" charset="0"/>
        <a:buChar char="•"/>
        <a:defRPr sz="1400" kern="1200">
          <a:solidFill>
            <a:schemeClr val="tx1">
              <a:lumMod val="85000"/>
              <a:lumOff val="15000"/>
            </a:schemeClr>
          </a:solidFill>
          <a:latin typeface="Bahnschrift" panose="020B0502040204020203" pitchFamily="34"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2.png"/><Relationship Id="rId7" Type="http://schemas.openxmlformats.org/officeDocument/2006/relationships/image" Target="../media/image19.png"/><Relationship Id="rId2" Type="http://schemas.openxmlformats.org/officeDocument/2006/relationships/image" Target="../media/image54.png"/><Relationship Id="rId1" Type="http://schemas.openxmlformats.org/officeDocument/2006/relationships/slideLayout" Target="../slideLayouts/slideLayout8.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28.png"/><Relationship Id="rId4" Type="http://schemas.openxmlformats.org/officeDocument/2006/relationships/image" Target="../media/image55.png"/><Relationship Id="rId9"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59.png"/><Relationship Id="rId2"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58.png"/><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 Id="rId5" Type="http://schemas.openxmlformats.org/officeDocument/2006/relationships/image" Target="../media/image65.png"/><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4.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7.pn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1.png"/><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74.png"/><Relationship Id="rId7" Type="http://schemas.openxmlformats.org/officeDocument/2006/relationships/image" Target="../media/image51.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48.png"/><Relationship Id="rId4" Type="http://schemas.openxmlformats.org/officeDocument/2006/relationships/image" Target="../media/image78.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8.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4.png"/><Relationship Id="rId7" Type="http://schemas.openxmlformats.org/officeDocument/2006/relationships/image" Target="../media/image19.png"/><Relationship Id="rId2" Type="http://schemas.openxmlformats.org/officeDocument/2006/relationships/image" Target="../media/image23.png"/><Relationship Id="rId1" Type="http://schemas.openxmlformats.org/officeDocument/2006/relationships/slideLayout" Target="../slideLayouts/slideLayout8.xml"/><Relationship Id="rId6" Type="http://schemas.openxmlformats.org/officeDocument/2006/relationships/image" Target="../media/image27.png"/><Relationship Id="rId11" Type="http://schemas.openxmlformats.org/officeDocument/2006/relationships/image" Target="../media/image28.png"/><Relationship Id="rId5" Type="http://schemas.openxmlformats.org/officeDocument/2006/relationships/image" Target="../media/image26.png"/><Relationship Id="rId10" Type="http://schemas.openxmlformats.org/officeDocument/2006/relationships/image" Target="../media/image22.png"/><Relationship Id="rId4" Type="http://schemas.openxmlformats.org/officeDocument/2006/relationships/image" Target="../media/image25.pn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4.png"/><Relationship Id="rId7" Type="http://schemas.openxmlformats.org/officeDocument/2006/relationships/image" Target="../media/image20.png"/><Relationship Id="rId2" Type="http://schemas.openxmlformats.org/officeDocument/2006/relationships/image" Target="../media/image33.png"/><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0" name="Picture 16" descr="SpaceX's 200th Falcon 9 launch looks gorgeous in these photos | Space">
            <a:extLst>
              <a:ext uri="{FF2B5EF4-FFF2-40B4-BE49-F238E27FC236}">
                <a16:creationId xmlns:a16="http://schemas.microsoft.com/office/drawing/2014/main" id="{E90BD525-2B78-9981-2B52-E539EFBC1891}"/>
              </a:ext>
            </a:extLst>
          </p:cNvPr>
          <p:cNvPicPr>
            <a:picLocks noChangeAspect="1" noChangeArrowheads="1"/>
          </p:cNvPicPr>
          <p:nvPr/>
        </p:nvPicPr>
        <p:blipFill rotWithShape="1">
          <a:blip r:embed="rId2">
            <a:alphaModFix amt="35000"/>
            <a:duotone>
              <a:prstClr val="black"/>
              <a:schemeClr val="accent1">
                <a:tint val="45000"/>
                <a:satMod val="400000"/>
              </a:schemeClr>
            </a:duotone>
            <a:extLst>
              <a:ext uri="{28A0092B-C50C-407E-A947-70E740481C1C}">
                <a14:useLocalDpi xmlns:a14="http://schemas.microsoft.com/office/drawing/2010/main" val="0"/>
              </a:ext>
            </a:extLst>
          </a:blip>
          <a:srcRect t="9407" r="1" b="1"/>
          <a:stretch/>
        </p:blipFill>
        <p:spPr bwMode="auto">
          <a:xfrm>
            <a:off x="451563" y="0"/>
            <a:ext cx="10889535" cy="6857998"/>
          </a:xfrm>
          <a:prstGeom prst="rect">
            <a:avLst/>
          </a:prstGeom>
          <a:noFill/>
          <a:scene3d>
            <a:camera prst="orthographicFront">
              <a:rot lat="0" lon="10799999" rev="0"/>
            </a:camera>
            <a:lightRig rig="threePt" dir="t"/>
          </a:scene3d>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53E56CD-9D4D-CF26-57FC-4B2012A110DC}"/>
              </a:ext>
            </a:extLst>
          </p:cNvPr>
          <p:cNvSpPr>
            <a:spLocks noGrp="1"/>
          </p:cNvSpPr>
          <p:nvPr>
            <p:ph type="ctrTitle"/>
          </p:nvPr>
        </p:nvSpPr>
        <p:spPr>
          <a:xfrm>
            <a:off x="1261872" y="2749826"/>
            <a:ext cx="9418320" cy="1972299"/>
          </a:xfrm>
        </p:spPr>
        <p:txBody>
          <a:bodyPr>
            <a:normAutofit/>
          </a:bodyPr>
          <a:lstStyle/>
          <a:p>
            <a:r>
              <a:rPr lang="en-US" sz="6600" dirty="0">
                <a:latin typeface="Bahnschrift" panose="020B0502040204020203" pitchFamily="34" charset="0"/>
              </a:rPr>
              <a:t>IBM DATA SCIENCE CAPSTONE PROJECT</a:t>
            </a:r>
          </a:p>
        </p:txBody>
      </p:sp>
      <p:sp>
        <p:nvSpPr>
          <p:cNvPr id="3" name="Subtitle 2">
            <a:extLst>
              <a:ext uri="{FF2B5EF4-FFF2-40B4-BE49-F238E27FC236}">
                <a16:creationId xmlns:a16="http://schemas.microsoft.com/office/drawing/2014/main" id="{978E5CCA-F2B4-AB8E-0E23-360FE3FC15D2}"/>
              </a:ext>
            </a:extLst>
          </p:cNvPr>
          <p:cNvSpPr>
            <a:spLocks noGrp="1"/>
          </p:cNvSpPr>
          <p:nvPr>
            <p:ph type="subTitle" idx="1"/>
          </p:nvPr>
        </p:nvSpPr>
        <p:spPr/>
        <p:txBody>
          <a:bodyPr>
            <a:normAutofit/>
          </a:bodyPr>
          <a:lstStyle/>
          <a:p>
            <a:r>
              <a:rPr lang="en-US" dirty="0">
                <a:solidFill>
                  <a:schemeClr val="tx1"/>
                </a:solidFill>
                <a:latin typeface="Bahnschrift" panose="020B0502040204020203" pitchFamily="34" charset="0"/>
              </a:rPr>
              <a:t>Space X Falcon 9 Landing Analysis</a:t>
            </a:r>
          </a:p>
          <a:p>
            <a:endParaRPr lang="en-US" dirty="0">
              <a:solidFill>
                <a:schemeClr val="tx1"/>
              </a:solidFill>
              <a:latin typeface="Bahnschrift" panose="020B0502040204020203" pitchFamily="34" charset="0"/>
            </a:endParaRPr>
          </a:p>
          <a:p>
            <a:r>
              <a:rPr lang="en-US" dirty="0">
                <a:solidFill>
                  <a:schemeClr val="tx1"/>
                </a:solidFill>
                <a:latin typeface="Bahnschrift" panose="020B0502040204020203" pitchFamily="34" charset="0"/>
              </a:rPr>
              <a:t>Ethan Benavides</a:t>
            </a:r>
          </a:p>
        </p:txBody>
      </p:sp>
      <p:pic>
        <p:nvPicPr>
          <p:cNvPr id="7" name="Picture 6" descr="A blue and purple rocket&#10;&#10;Description automatically generated">
            <a:extLst>
              <a:ext uri="{FF2B5EF4-FFF2-40B4-BE49-F238E27FC236}">
                <a16:creationId xmlns:a16="http://schemas.microsoft.com/office/drawing/2014/main" id="{EC72E22C-7326-3C6E-EFF1-C97531B718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4906" y="2821575"/>
            <a:ext cx="1828800" cy="1828800"/>
          </a:xfrm>
          <a:prstGeom prst="rect">
            <a:avLst/>
          </a:prstGeom>
        </p:spPr>
      </p:pic>
    </p:spTree>
    <p:extLst>
      <p:ext uri="{BB962C8B-B14F-4D97-AF65-F5344CB8AC3E}">
        <p14:creationId xmlns:p14="http://schemas.microsoft.com/office/powerpoint/2010/main" val="1935267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39F1CB43-1BE6-C66A-FD69-832F670ECDB7}"/>
              </a:ext>
            </a:extLst>
          </p:cNvPr>
          <p:cNvSpPr>
            <a:spLocks noGrp="1"/>
          </p:cNvSpPr>
          <p:nvPr>
            <p:ph idx="1"/>
          </p:nvPr>
        </p:nvSpPr>
        <p:spPr>
          <a:xfrm>
            <a:off x="639572" y="1208881"/>
            <a:ext cx="10885678" cy="5280819"/>
          </a:xfrm>
        </p:spPr>
        <p:txBody>
          <a:bodyPr numCol="3" spcCol="685800">
            <a:normAutofit/>
          </a:bodyPr>
          <a:lstStyle/>
          <a:p>
            <a:pPr marL="0" indent="0" algn="ctr">
              <a:spcBef>
                <a:spcPts val="600"/>
              </a:spcBef>
              <a:buNone/>
            </a:pPr>
            <a:r>
              <a:rPr lang="en-US" dirty="0">
                <a:solidFill>
                  <a:schemeClr val="accent2"/>
                </a:solidFill>
              </a:rPr>
              <a:t>SCATTER PLOTS</a:t>
            </a:r>
          </a:p>
          <a:p>
            <a:pPr marL="0" indent="0" algn="just">
              <a:spcBef>
                <a:spcPts val="600"/>
              </a:spcBef>
              <a:buNone/>
            </a:pPr>
            <a:r>
              <a:rPr lang="en-US" sz="1200" dirty="0"/>
              <a:t>Scatter plots were used to visualize the relationships between:</a:t>
            </a:r>
          </a:p>
          <a:p>
            <a:pPr algn="just">
              <a:spcBef>
                <a:spcPts val="600"/>
              </a:spcBef>
            </a:pPr>
            <a:r>
              <a:rPr lang="en-US" sz="1200" dirty="0">
                <a:ea typeface="Cascadia Mono" panose="020B0609020000020004" pitchFamily="49" charset="0"/>
                <a:cs typeface="Cascadia Mono" panose="020B0609020000020004" pitchFamily="49" charset="0"/>
              </a:rPr>
              <a:t>Flight Number x Launch Site</a:t>
            </a:r>
          </a:p>
          <a:p>
            <a:pPr algn="just">
              <a:spcBef>
                <a:spcPts val="600"/>
              </a:spcBef>
            </a:pPr>
            <a:r>
              <a:rPr lang="en-US" sz="1200" dirty="0">
                <a:ea typeface="Cascadia Mono" panose="020B0609020000020004" pitchFamily="49" charset="0"/>
                <a:cs typeface="Cascadia Mono" panose="020B0609020000020004" pitchFamily="49" charset="0"/>
              </a:rPr>
              <a:t>Payload x Launch Site</a:t>
            </a:r>
          </a:p>
          <a:p>
            <a:pPr algn="just">
              <a:spcBef>
                <a:spcPts val="600"/>
              </a:spcBef>
            </a:pPr>
            <a:r>
              <a:rPr lang="en-US" sz="1200" dirty="0">
                <a:ea typeface="Cascadia Mono" panose="020B0609020000020004" pitchFamily="49" charset="0"/>
                <a:cs typeface="Cascadia Mono" panose="020B0609020000020004" pitchFamily="49" charset="0"/>
              </a:rPr>
              <a:t>Orbit Type x Flight Number</a:t>
            </a:r>
          </a:p>
          <a:p>
            <a:pPr algn="just">
              <a:spcBef>
                <a:spcPts val="600"/>
              </a:spcBef>
            </a:pPr>
            <a:r>
              <a:rPr lang="en-US" sz="1200" dirty="0">
                <a:ea typeface="Cascadia Mono" panose="020B0609020000020004" pitchFamily="49" charset="0"/>
                <a:cs typeface="Cascadia Mono" panose="020B0609020000020004" pitchFamily="49" charset="0"/>
              </a:rPr>
              <a:t>Payload x Orbit Type</a:t>
            </a:r>
          </a:p>
          <a:p>
            <a:pPr marL="0" indent="0" algn="just">
              <a:spcBef>
                <a:spcPts val="600"/>
              </a:spcBef>
              <a:buNone/>
            </a:pPr>
            <a:endParaRPr lang="en-US" sz="1200" dirty="0"/>
          </a:p>
          <a:p>
            <a:pPr marL="0" indent="0" algn="just">
              <a:spcBef>
                <a:spcPts val="600"/>
              </a:spcBef>
              <a:buNone/>
            </a:pPr>
            <a:endParaRPr lang="en-US" sz="1200" dirty="0"/>
          </a:p>
          <a:p>
            <a:pPr marL="0" indent="0" algn="just">
              <a:spcBef>
                <a:spcPts val="600"/>
              </a:spcBef>
              <a:buNone/>
            </a:pPr>
            <a:endParaRPr lang="en-US" sz="1200" dirty="0"/>
          </a:p>
          <a:p>
            <a:pPr marL="0" indent="0" algn="just">
              <a:spcBef>
                <a:spcPts val="600"/>
              </a:spcBef>
              <a:buNone/>
            </a:pPr>
            <a:endParaRPr lang="en-US" sz="1200" dirty="0"/>
          </a:p>
          <a:p>
            <a:pPr marL="0" indent="0" algn="just">
              <a:spcBef>
                <a:spcPts val="600"/>
              </a:spcBef>
              <a:buNone/>
            </a:pPr>
            <a:endParaRPr lang="en-US" sz="1200" dirty="0"/>
          </a:p>
          <a:p>
            <a:pPr marL="0" indent="0" algn="just">
              <a:spcBef>
                <a:spcPts val="600"/>
              </a:spcBef>
              <a:buNone/>
            </a:pPr>
            <a:endParaRPr lang="en-US" sz="1200" dirty="0"/>
          </a:p>
          <a:p>
            <a:pPr marL="0" indent="0" algn="just">
              <a:spcBef>
                <a:spcPts val="600"/>
              </a:spcBef>
              <a:buNone/>
            </a:pPr>
            <a:endParaRPr lang="en-US" sz="1200" dirty="0"/>
          </a:p>
          <a:p>
            <a:pPr marL="0" indent="0" algn="just">
              <a:spcBef>
                <a:spcPts val="600"/>
              </a:spcBef>
              <a:buNone/>
            </a:pPr>
            <a:r>
              <a:rPr lang="en-US" sz="1200" dirty="0"/>
              <a:t>Scatter plots help visualize the relationships and correlations between two numeric variables</a:t>
            </a:r>
          </a:p>
          <a:p>
            <a:pPr marL="0" indent="0" algn="ctr">
              <a:spcBef>
                <a:spcPts val="600"/>
              </a:spcBef>
              <a:buNone/>
            </a:pPr>
            <a:endParaRPr lang="en-US" dirty="0"/>
          </a:p>
          <a:p>
            <a:pPr marL="0" indent="0" algn="ctr">
              <a:spcBef>
                <a:spcPts val="600"/>
              </a:spcBef>
              <a:buNone/>
            </a:pPr>
            <a:endParaRPr lang="en-US" dirty="0"/>
          </a:p>
          <a:p>
            <a:pPr marL="0" indent="0" algn="ctr">
              <a:spcBef>
                <a:spcPts val="600"/>
              </a:spcBef>
              <a:buNone/>
            </a:pPr>
            <a:r>
              <a:rPr lang="en-US" dirty="0">
                <a:solidFill>
                  <a:srgbClr val="8784C7"/>
                </a:solidFill>
              </a:rPr>
              <a:t>BAR</a:t>
            </a:r>
            <a:r>
              <a:rPr lang="en-US" dirty="0">
                <a:solidFill>
                  <a:schemeClr val="accent2"/>
                </a:solidFill>
              </a:rPr>
              <a:t> CHARTS</a:t>
            </a:r>
          </a:p>
          <a:p>
            <a:pPr marL="0" indent="0" algn="just">
              <a:spcBef>
                <a:spcPts val="600"/>
              </a:spcBef>
              <a:buNone/>
            </a:pPr>
            <a:r>
              <a:rPr lang="en-US" sz="1200" dirty="0"/>
              <a:t>A bar chart was used to visualize the relationship between:</a:t>
            </a:r>
          </a:p>
          <a:p>
            <a:pPr algn="just">
              <a:spcBef>
                <a:spcPts val="600"/>
              </a:spcBef>
            </a:pPr>
            <a:r>
              <a:rPr lang="en-US" sz="1200" dirty="0">
                <a:ea typeface="Cascadia Mono" panose="020B0609020000020004" pitchFamily="49" charset="0"/>
                <a:cs typeface="Cascadia Mono" panose="020B0609020000020004" pitchFamily="49" charset="0"/>
              </a:rPr>
              <a:t>Success Rate </a:t>
            </a:r>
            <a:r>
              <a:rPr lang="en-US" sz="1200" dirty="0"/>
              <a:t>x </a:t>
            </a:r>
            <a:r>
              <a:rPr lang="en-US" sz="1200" dirty="0">
                <a:ea typeface="Cascadia Mono" panose="020B0609020000020004" pitchFamily="49" charset="0"/>
                <a:cs typeface="Cascadia Mono" panose="020B0609020000020004" pitchFamily="49" charset="0"/>
              </a:rPr>
              <a:t>Orbit Type</a:t>
            </a:r>
          </a:p>
          <a:p>
            <a:pPr algn="just">
              <a:spcBef>
                <a:spcPts val="600"/>
              </a:spcBef>
            </a:pPr>
            <a:endParaRPr lang="en-US" sz="1200" dirty="0"/>
          </a:p>
          <a:p>
            <a:pPr algn="just">
              <a:spcBef>
                <a:spcPts val="600"/>
              </a:spcBef>
            </a:pPr>
            <a:endParaRPr lang="en-US" sz="1200" dirty="0"/>
          </a:p>
          <a:p>
            <a:pPr marL="0" indent="0" algn="just">
              <a:spcBef>
                <a:spcPts val="600"/>
              </a:spcBef>
              <a:buNone/>
            </a:pPr>
            <a:endParaRPr lang="en-US" sz="1200" dirty="0"/>
          </a:p>
          <a:p>
            <a:pPr marL="0" indent="0" algn="just">
              <a:spcBef>
                <a:spcPts val="600"/>
              </a:spcBef>
              <a:buNone/>
            </a:pPr>
            <a:endParaRPr lang="en-US" sz="1200" dirty="0"/>
          </a:p>
          <a:p>
            <a:pPr marL="0" indent="0" algn="just">
              <a:spcBef>
                <a:spcPts val="600"/>
              </a:spcBef>
              <a:buNone/>
            </a:pPr>
            <a:endParaRPr lang="en-US" sz="1200" dirty="0"/>
          </a:p>
          <a:p>
            <a:pPr marL="0" indent="0" algn="just">
              <a:spcBef>
                <a:spcPts val="600"/>
              </a:spcBef>
              <a:buNone/>
            </a:pPr>
            <a:endParaRPr lang="en-US" sz="1200" dirty="0"/>
          </a:p>
          <a:p>
            <a:pPr marL="0" indent="0" algn="just">
              <a:spcBef>
                <a:spcPts val="600"/>
              </a:spcBef>
              <a:buNone/>
            </a:pPr>
            <a:endParaRPr lang="en-US" sz="1200" dirty="0"/>
          </a:p>
          <a:p>
            <a:pPr marL="0" indent="0" algn="just">
              <a:spcBef>
                <a:spcPts val="600"/>
              </a:spcBef>
              <a:buNone/>
            </a:pPr>
            <a:endParaRPr lang="en-US" sz="1200" dirty="0"/>
          </a:p>
          <a:p>
            <a:pPr marL="0" indent="0" algn="just">
              <a:spcBef>
                <a:spcPts val="600"/>
              </a:spcBef>
              <a:buNone/>
            </a:pPr>
            <a:endParaRPr lang="en-US" sz="1200" dirty="0"/>
          </a:p>
          <a:p>
            <a:pPr marL="0" indent="0" algn="just">
              <a:spcBef>
                <a:spcPts val="600"/>
              </a:spcBef>
              <a:buNone/>
            </a:pPr>
            <a:endParaRPr lang="en-US" sz="1200" dirty="0"/>
          </a:p>
          <a:p>
            <a:pPr marL="0" indent="0" algn="just">
              <a:spcBef>
                <a:spcPts val="600"/>
              </a:spcBef>
              <a:buNone/>
            </a:pPr>
            <a:r>
              <a:rPr lang="en-US" sz="1200" dirty="0"/>
              <a:t>Bar charts are used to compare a numeric value to a categorical variable. They can also be used to compare multiple variables to each other.</a:t>
            </a:r>
          </a:p>
          <a:p>
            <a:pPr marL="0" indent="0" algn="ctr">
              <a:spcBef>
                <a:spcPts val="600"/>
              </a:spcBef>
              <a:buNone/>
            </a:pPr>
            <a:endParaRPr lang="en-US" dirty="0"/>
          </a:p>
          <a:p>
            <a:pPr marL="0" indent="0" algn="ctr">
              <a:spcBef>
                <a:spcPts val="600"/>
              </a:spcBef>
              <a:buNone/>
            </a:pPr>
            <a:r>
              <a:rPr lang="en-US" dirty="0">
                <a:solidFill>
                  <a:schemeClr val="accent2"/>
                </a:solidFill>
              </a:rPr>
              <a:t>LINE CHARTS</a:t>
            </a:r>
          </a:p>
          <a:p>
            <a:pPr marL="0" indent="0" algn="just">
              <a:spcBef>
                <a:spcPts val="600"/>
              </a:spcBef>
              <a:buNone/>
            </a:pPr>
            <a:r>
              <a:rPr lang="en-US" sz="1200" dirty="0"/>
              <a:t>Line charts were used to produce and visualize the relationship between:</a:t>
            </a:r>
          </a:p>
          <a:p>
            <a:pPr algn="just">
              <a:spcBef>
                <a:spcPts val="600"/>
              </a:spcBef>
            </a:pPr>
            <a:r>
              <a:rPr lang="en-US" sz="1200" dirty="0">
                <a:ea typeface="Cascadia Mono" panose="020B0609020000020004" pitchFamily="49" charset="0"/>
                <a:cs typeface="Cascadia Mono" panose="020B0609020000020004" pitchFamily="49" charset="0"/>
              </a:rPr>
              <a:t>Success Rate x Year</a:t>
            </a:r>
          </a:p>
          <a:p>
            <a:pPr marL="0" indent="0" algn="just">
              <a:spcBef>
                <a:spcPts val="600"/>
              </a:spcBef>
              <a:buNone/>
            </a:pPr>
            <a:endParaRPr lang="en-US" sz="1200" dirty="0"/>
          </a:p>
          <a:p>
            <a:pPr marL="0" indent="0" algn="just">
              <a:spcBef>
                <a:spcPts val="600"/>
              </a:spcBef>
              <a:buNone/>
            </a:pPr>
            <a:endParaRPr lang="en-US" sz="1200" dirty="0"/>
          </a:p>
          <a:p>
            <a:pPr marL="0" indent="0" algn="just">
              <a:spcBef>
                <a:spcPts val="600"/>
              </a:spcBef>
              <a:buNone/>
            </a:pPr>
            <a:endParaRPr lang="en-US" sz="1200" dirty="0"/>
          </a:p>
          <a:p>
            <a:pPr marL="0" indent="0" algn="just">
              <a:spcBef>
                <a:spcPts val="600"/>
              </a:spcBef>
              <a:buNone/>
            </a:pPr>
            <a:endParaRPr lang="en-US" sz="1200" dirty="0"/>
          </a:p>
          <a:p>
            <a:pPr marL="0" indent="0" algn="just">
              <a:spcBef>
                <a:spcPts val="600"/>
              </a:spcBef>
              <a:buNone/>
            </a:pPr>
            <a:endParaRPr lang="en-US" sz="1200" dirty="0"/>
          </a:p>
          <a:p>
            <a:pPr marL="0" indent="0" algn="just">
              <a:spcBef>
                <a:spcPts val="600"/>
              </a:spcBef>
              <a:buNone/>
            </a:pPr>
            <a:endParaRPr lang="en-US" sz="1200" dirty="0"/>
          </a:p>
          <a:p>
            <a:pPr marL="0" indent="0" algn="just">
              <a:spcBef>
                <a:spcPts val="600"/>
              </a:spcBef>
              <a:buNone/>
            </a:pPr>
            <a:endParaRPr lang="en-US" sz="1200" dirty="0"/>
          </a:p>
          <a:p>
            <a:pPr marL="0" indent="0" algn="just">
              <a:spcBef>
                <a:spcPts val="600"/>
              </a:spcBef>
              <a:buNone/>
            </a:pPr>
            <a:endParaRPr lang="en-US" sz="1200" dirty="0"/>
          </a:p>
          <a:p>
            <a:pPr marL="0" indent="0" algn="just">
              <a:spcBef>
                <a:spcPts val="600"/>
              </a:spcBef>
              <a:buNone/>
            </a:pPr>
            <a:endParaRPr lang="en-US" sz="1200" dirty="0"/>
          </a:p>
          <a:p>
            <a:pPr marL="0" indent="0" algn="just">
              <a:spcBef>
                <a:spcPts val="600"/>
              </a:spcBef>
              <a:buNone/>
            </a:pPr>
            <a:endParaRPr lang="en-US" sz="1200" dirty="0"/>
          </a:p>
          <a:p>
            <a:pPr marL="0" indent="0" algn="just">
              <a:spcBef>
                <a:spcPts val="600"/>
              </a:spcBef>
              <a:buNone/>
            </a:pPr>
            <a:r>
              <a:rPr lang="en-US" sz="1200" dirty="0"/>
              <a:t>Line charts contains multiple numerical values on both axes and are generally used for showing the change in a variable measured against itself.</a:t>
            </a:r>
          </a:p>
        </p:txBody>
      </p:sp>
      <p:sp>
        <p:nvSpPr>
          <p:cNvPr id="2" name="Title 1">
            <a:extLst>
              <a:ext uri="{FF2B5EF4-FFF2-40B4-BE49-F238E27FC236}">
                <a16:creationId xmlns:a16="http://schemas.microsoft.com/office/drawing/2014/main" id="{C53EF94C-926D-9AC9-8F9C-963ED3A167D7}"/>
              </a:ext>
            </a:extLst>
          </p:cNvPr>
          <p:cNvSpPr>
            <a:spLocks noGrp="1"/>
          </p:cNvSpPr>
          <p:nvPr>
            <p:ph type="title"/>
          </p:nvPr>
        </p:nvSpPr>
        <p:spPr>
          <a:xfrm>
            <a:off x="639572" y="368300"/>
            <a:ext cx="9692640" cy="508000"/>
          </a:xfrm>
        </p:spPr>
        <p:txBody>
          <a:bodyPr>
            <a:normAutofit/>
          </a:bodyPr>
          <a:lstStyle/>
          <a:p>
            <a:r>
              <a:rPr lang="en-US" sz="2800" dirty="0"/>
              <a:t>EXPLORATORY DATA ANALYSIS (EDA) </a:t>
            </a:r>
            <a:r>
              <a:rPr lang="en-US" sz="2800" dirty="0">
                <a:solidFill>
                  <a:schemeClr val="accent2"/>
                </a:solidFill>
              </a:rPr>
              <a:t>WITH</a:t>
            </a:r>
            <a:r>
              <a:rPr lang="en-US" sz="2800" dirty="0"/>
              <a:t> </a:t>
            </a:r>
            <a:r>
              <a:rPr lang="en-US" sz="2800" dirty="0">
                <a:solidFill>
                  <a:srgbClr val="8784C7"/>
                </a:solidFill>
              </a:rPr>
              <a:t>VISUALIZATION</a:t>
            </a:r>
          </a:p>
        </p:txBody>
      </p:sp>
      <p:pic>
        <p:nvPicPr>
          <p:cNvPr id="28" name="Picture 27" descr="A graph of different colors&#10;&#10;Description automatically generated">
            <a:extLst>
              <a:ext uri="{FF2B5EF4-FFF2-40B4-BE49-F238E27FC236}">
                <a16:creationId xmlns:a16="http://schemas.microsoft.com/office/drawing/2014/main" id="{2F7F3C54-D03E-EB59-18AA-BA11950828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7322" y="3464306"/>
            <a:ext cx="1216152" cy="1216152"/>
          </a:xfrm>
          <a:prstGeom prst="rect">
            <a:avLst/>
          </a:prstGeom>
        </p:spPr>
      </p:pic>
      <p:pic>
        <p:nvPicPr>
          <p:cNvPr id="30" name="Picture 29" descr="A diagram with circles and dots&#10;&#10;Description automatically generated">
            <a:extLst>
              <a:ext uri="{FF2B5EF4-FFF2-40B4-BE49-F238E27FC236}">
                <a16:creationId xmlns:a16="http://schemas.microsoft.com/office/drawing/2014/main" id="{8577A726-96F9-2E46-1622-B68BAD7A56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4335" y="3429000"/>
            <a:ext cx="1216152" cy="1216152"/>
          </a:xfrm>
          <a:prstGeom prst="rect">
            <a:avLst/>
          </a:prstGeom>
        </p:spPr>
      </p:pic>
      <p:pic>
        <p:nvPicPr>
          <p:cNvPr id="32" name="Picture 31" descr="A graph with dots and lines&#10;&#10;Description automatically generated">
            <a:extLst>
              <a:ext uri="{FF2B5EF4-FFF2-40B4-BE49-F238E27FC236}">
                <a16:creationId xmlns:a16="http://schemas.microsoft.com/office/drawing/2014/main" id="{202B48F2-ADC6-0633-B18B-0D211FC6AC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1348" y="3429000"/>
            <a:ext cx="1216152" cy="1216152"/>
          </a:xfrm>
          <a:prstGeom prst="rect">
            <a:avLst/>
          </a:prstGeom>
        </p:spPr>
      </p:pic>
    </p:spTree>
    <p:extLst>
      <p:ext uri="{BB962C8B-B14F-4D97-AF65-F5344CB8AC3E}">
        <p14:creationId xmlns:p14="http://schemas.microsoft.com/office/powerpoint/2010/main" val="2626236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39F1CB43-1BE6-C66A-FD69-832F670ECDB7}"/>
              </a:ext>
            </a:extLst>
          </p:cNvPr>
          <p:cNvSpPr>
            <a:spLocks noGrp="1"/>
          </p:cNvSpPr>
          <p:nvPr>
            <p:ph idx="1"/>
          </p:nvPr>
        </p:nvSpPr>
        <p:spPr>
          <a:xfrm>
            <a:off x="639572" y="1208881"/>
            <a:ext cx="10885678" cy="5280819"/>
          </a:xfrm>
        </p:spPr>
        <p:txBody>
          <a:bodyPr numCol="1" spcCol="685800">
            <a:normAutofit/>
          </a:bodyPr>
          <a:lstStyle/>
          <a:p>
            <a:pPr marL="0" indent="0">
              <a:spcBef>
                <a:spcPts val="600"/>
              </a:spcBef>
              <a:buNone/>
            </a:pPr>
            <a:r>
              <a:rPr lang="en-US" sz="2000" dirty="0">
                <a:solidFill>
                  <a:schemeClr val="accent2"/>
                </a:solidFill>
              </a:rPr>
              <a:t>To gather some information about the dataset, some SQL queries were performed.</a:t>
            </a:r>
          </a:p>
          <a:p>
            <a:pPr marL="0" indent="0">
              <a:spcBef>
                <a:spcPts val="600"/>
              </a:spcBef>
              <a:buNone/>
            </a:pPr>
            <a:endParaRPr lang="en-US" sz="2000" dirty="0">
              <a:solidFill>
                <a:schemeClr val="accent2"/>
              </a:solidFill>
            </a:endParaRPr>
          </a:p>
          <a:p>
            <a:pPr marL="0" indent="0">
              <a:spcBef>
                <a:spcPts val="600"/>
              </a:spcBef>
              <a:spcAft>
                <a:spcPts val="600"/>
              </a:spcAft>
              <a:buNone/>
            </a:pPr>
            <a:r>
              <a:rPr lang="en-US" sz="2000" dirty="0"/>
              <a:t>The SQL queries performed on the data set were used to:</a:t>
            </a:r>
          </a:p>
          <a:p>
            <a:pPr marL="0" indent="0">
              <a:spcBef>
                <a:spcPts val="600"/>
              </a:spcBef>
              <a:spcAft>
                <a:spcPts val="600"/>
              </a:spcAft>
              <a:buNone/>
            </a:pPr>
            <a:r>
              <a:rPr lang="en-US" sz="1400" dirty="0"/>
              <a:t>1. Display the names of the unique launch sites in the space mission</a:t>
            </a:r>
          </a:p>
          <a:p>
            <a:pPr marL="0" indent="0">
              <a:spcBef>
                <a:spcPts val="600"/>
              </a:spcBef>
              <a:spcAft>
                <a:spcPts val="600"/>
              </a:spcAft>
              <a:buNone/>
            </a:pPr>
            <a:r>
              <a:rPr lang="en-US" sz="1400" dirty="0"/>
              <a:t>2. Display 5 records where launch sites begin with the string </a:t>
            </a:r>
            <a:r>
              <a:rPr lang="en-US" sz="1400"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'CCA'</a:t>
            </a:r>
          </a:p>
          <a:p>
            <a:pPr marL="0" indent="0">
              <a:spcBef>
                <a:spcPts val="600"/>
              </a:spcBef>
              <a:spcAft>
                <a:spcPts val="600"/>
              </a:spcAft>
              <a:buNone/>
            </a:pPr>
            <a:r>
              <a:rPr lang="en-US" sz="1400" dirty="0"/>
              <a:t>3. Display the total payload mass carried by boosters launched by </a:t>
            </a:r>
            <a:r>
              <a:rPr lang="en-US" sz="1400"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NASA (CRS)</a:t>
            </a:r>
          </a:p>
          <a:p>
            <a:pPr marL="0" indent="0">
              <a:spcBef>
                <a:spcPts val="600"/>
              </a:spcBef>
              <a:spcAft>
                <a:spcPts val="600"/>
              </a:spcAft>
              <a:buNone/>
            </a:pPr>
            <a:r>
              <a:rPr lang="en-US" sz="1400" dirty="0"/>
              <a:t>4. Display the average payload mass carried by booster version </a:t>
            </a:r>
            <a:r>
              <a:rPr lang="en-US" sz="1400"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F9 v1.1</a:t>
            </a:r>
          </a:p>
          <a:p>
            <a:pPr marL="0" indent="0">
              <a:spcBef>
                <a:spcPts val="600"/>
              </a:spcBef>
              <a:spcAft>
                <a:spcPts val="600"/>
              </a:spcAft>
              <a:buNone/>
            </a:pPr>
            <a:r>
              <a:rPr lang="en-US" sz="1400" dirty="0"/>
              <a:t>5. List the date when the first successful landing outcome on a ground pad was achieved</a:t>
            </a:r>
          </a:p>
          <a:p>
            <a:pPr marL="0" indent="0">
              <a:spcBef>
                <a:spcPts val="600"/>
              </a:spcBef>
              <a:spcAft>
                <a:spcPts val="600"/>
              </a:spcAft>
              <a:buNone/>
            </a:pPr>
            <a:r>
              <a:rPr lang="en-US" sz="1400" dirty="0"/>
              <a:t>6. List the names of the boosters which had success on a drone ship and a payload mass between </a:t>
            </a:r>
            <a:r>
              <a:rPr lang="en-US" sz="1400"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4000</a:t>
            </a:r>
            <a:r>
              <a:rPr lang="en-US" sz="1400" dirty="0">
                <a:solidFill>
                  <a:srgbClr val="FFC000"/>
                </a:solidFill>
                <a:latin typeface="Cascadia Mono" panose="020B0609020000020004" pitchFamily="49" charset="0"/>
                <a:ea typeface="Cascadia Mono" panose="020B0609020000020004" pitchFamily="49" charset="0"/>
                <a:cs typeface="Cascadia Mono" panose="020B0609020000020004" pitchFamily="49" charset="0"/>
              </a:rPr>
              <a:t> </a:t>
            </a:r>
            <a:r>
              <a:rPr lang="en-US" sz="1400" dirty="0"/>
              <a:t>and </a:t>
            </a:r>
            <a:r>
              <a:rPr lang="en-US" sz="1400"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6000</a:t>
            </a:r>
            <a:r>
              <a:rPr lang="en-US" sz="1400" dirty="0">
                <a:solidFill>
                  <a:srgbClr val="FFC000"/>
                </a:solidFill>
                <a:latin typeface="Cascadia Mono" panose="020B0609020000020004" pitchFamily="49" charset="0"/>
                <a:ea typeface="Cascadia Mono" panose="020B0609020000020004" pitchFamily="49" charset="0"/>
                <a:cs typeface="Cascadia Mono" panose="020B0609020000020004" pitchFamily="49" charset="0"/>
              </a:rPr>
              <a:t> </a:t>
            </a:r>
            <a:r>
              <a:rPr lang="en-US" sz="1400"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kg</a:t>
            </a:r>
          </a:p>
          <a:p>
            <a:pPr marL="0" indent="0">
              <a:spcBef>
                <a:spcPts val="600"/>
              </a:spcBef>
              <a:spcAft>
                <a:spcPts val="600"/>
              </a:spcAft>
              <a:buNone/>
            </a:pPr>
            <a:r>
              <a:rPr lang="en-US" sz="1400" dirty="0"/>
              <a:t>7. List the total number of successful and failed mission outcomes</a:t>
            </a:r>
          </a:p>
          <a:p>
            <a:pPr marL="0" indent="0">
              <a:spcBef>
                <a:spcPts val="600"/>
              </a:spcBef>
              <a:spcAft>
                <a:spcPts val="600"/>
              </a:spcAft>
              <a:buNone/>
            </a:pPr>
            <a:r>
              <a:rPr lang="en-US" sz="1400" dirty="0"/>
              <a:t>8. List the names of the booster versions which have carried the maximum payload mass</a:t>
            </a:r>
          </a:p>
          <a:p>
            <a:pPr marL="0" indent="0">
              <a:spcBef>
                <a:spcPts val="600"/>
              </a:spcBef>
              <a:spcAft>
                <a:spcPts val="600"/>
              </a:spcAft>
              <a:buNone/>
            </a:pPr>
            <a:r>
              <a:rPr lang="en-US" sz="1400" dirty="0"/>
              <a:t>9. List the failed landing outcomes on drone ships, their booster versions, and launch site names for </a:t>
            </a:r>
            <a:r>
              <a:rPr lang="en-US" sz="1400"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2015</a:t>
            </a:r>
          </a:p>
          <a:p>
            <a:pPr marL="0" indent="0">
              <a:spcBef>
                <a:spcPts val="600"/>
              </a:spcBef>
              <a:spcAft>
                <a:spcPts val="600"/>
              </a:spcAft>
              <a:buNone/>
            </a:pPr>
            <a:r>
              <a:rPr lang="en-US" sz="1400" dirty="0"/>
              <a:t>10. Rank the count of landing outcomes (such as </a:t>
            </a:r>
            <a:r>
              <a:rPr lang="en-US" sz="1400"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Failure</a:t>
            </a:r>
            <a:r>
              <a:rPr lang="en-US" sz="1400" dirty="0">
                <a:solidFill>
                  <a:srgbClr val="FFC000"/>
                </a:solidFill>
                <a:latin typeface="Cascadia Mono" panose="020B0609020000020004" pitchFamily="49" charset="0"/>
                <a:ea typeface="Cascadia Mono" panose="020B0609020000020004" pitchFamily="49" charset="0"/>
                <a:cs typeface="Cascadia Mono" panose="020B0609020000020004" pitchFamily="49" charset="0"/>
              </a:rPr>
              <a:t> </a:t>
            </a:r>
            <a:r>
              <a:rPr lang="en-US" sz="1400"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(drone ship) </a:t>
            </a:r>
            <a:r>
              <a:rPr lang="en-US" sz="1400" dirty="0"/>
              <a:t>or </a:t>
            </a:r>
            <a:r>
              <a:rPr lang="en-US" sz="1400"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Success (ground pad)</a:t>
            </a:r>
            <a:r>
              <a:rPr lang="en-US" sz="1400" dirty="0"/>
              <a:t>) between the date </a:t>
            </a:r>
            <a:r>
              <a:rPr lang="en-US" sz="1400"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2010-06-04</a:t>
            </a:r>
            <a:r>
              <a:rPr lang="en-US" sz="1400" dirty="0"/>
              <a:t> and </a:t>
            </a:r>
            <a:r>
              <a:rPr lang="en-US" sz="1400"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2017-03-20</a:t>
            </a:r>
            <a:r>
              <a:rPr lang="en-US" sz="1400" dirty="0"/>
              <a:t>, in descending order</a:t>
            </a:r>
          </a:p>
        </p:txBody>
      </p:sp>
      <p:sp>
        <p:nvSpPr>
          <p:cNvPr id="2" name="Title 1">
            <a:extLst>
              <a:ext uri="{FF2B5EF4-FFF2-40B4-BE49-F238E27FC236}">
                <a16:creationId xmlns:a16="http://schemas.microsoft.com/office/drawing/2014/main" id="{C53EF94C-926D-9AC9-8F9C-963ED3A167D7}"/>
              </a:ext>
            </a:extLst>
          </p:cNvPr>
          <p:cNvSpPr>
            <a:spLocks noGrp="1"/>
          </p:cNvSpPr>
          <p:nvPr>
            <p:ph type="title"/>
          </p:nvPr>
        </p:nvSpPr>
        <p:spPr>
          <a:xfrm>
            <a:off x="639572" y="368300"/>
            <a:ext cx="9692640" cy="508000"/>
          </a:xfrm>
        </p:spPr>
        <p:txBody>
          <a:bodyPr>
            <a:normAutofit/>
          </a:bodyPr>
          <a:lstStyle/>
          <a:p>
            <a:r>
              <a:rPr lang="en-US" sz="2800" dirty="0"/>
              <a:t>EXPLORATORY DATA ANALYSIS (EDA) </a:t>
            </a:r>
            <a:r>
              <a:rPr lang="en-US" sz="2800" dirty="0">
                <a:solidFill>
                  <a:schemeClr val="accent2"/>
                </a:solidFill>
              </a:rPr>
              <a:t>USING</a:t>
            </a:r>
            <a:r>
              <a:rPr lang="en-US" sz="2800" dirty="0"/>
              <a:t> </a:t>
            </a:r>
            <a:r>
              <a:rPr lang="en-US" sz="2800" dirty="0">
                <a:solidFill>
                  <a:srgbClr val="8784C7"/>
                </a:solidFill>
              </a:rPr>
              <a:t>SQL</a:t>
            </a:r>
          </a:p>
        </p:txBody>
      </p:sp>
    </p:spTree>
    <p:extLst>
      <p:ext uri="{BB962C8B-B14F-4D97-AF65-F5344CB8AC3E}">
        <p14:creationId xmlns:p14="http://schemas.microsoft.com/office/powerpoint/2010/main" val="2113903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39F1CB43-1BE6-C66A-FD69-832F670ECDB7}"/>
              </a:ext>
            </a:extLst>
          </p:cNvPr>
          <p:cNvSpPr>
            <a:spLocks noGrp="1"/>
          </p:cNvSpPr>
          <p:nvPr>
            <p:ph idx="1"/>
          </p:nvPr>
        </p:nvSpPr>
        <p:spPr>
          <a:xfrm>
            <a:off x="639572" y="1208881"/>
            <a:ext cx="11050778" cy="5280819"/>
          </a:xfrm>
        </p:spPr>
        <p:txBody>
          <a:bodyPr numCol="1" spcCol="685800">
            <a:normAutofit fontScale="92500" lnSpcReduction="10000"/>
          </a:bodyPr>
          <a:lstStyle/>
          <a:p>
            <a:pPr marL="0" indent="0">
              <a:spcBef>
                <a:spcPts val="600"/>
              </a:spcBef>
              <a:buNone/>
            </a:pPr>
            <a:r>
              <a:rPr lang="en-US" sz="2200" dirty="0">
                <a:solidFill>
                  <a:schemeClr val="accent2"/>
                </a:solidFill>
              </a:rPr>
              <a:t>The following steps were taken to visualize the launch data on an interactive map:</a:t>
            </a:r>
          </a:p>
          <a:p>
            <a:pPr marL="0" indent="0">
              <a:spcBef>
                <a:spcPts val="600"/>
              </a:spcBef>
              <a:buNone/>
            </a:pPr>
            <a:endParaRPr lang="en-US" sz="2000" dirty="0">
              <a:solidFill>
                <a:schemeClr val="accent2"/>
              </a:solidFill>
            </a:endParaRPr>
          </a:p>
          <a:p>
            <a:pPr marL="457200" indent="-457200">
              <a:spcBef>
                <a:spcPts val="600"/>
              </a:spcBef>
              <a:buFont typeface="+mj-lt"/>
              <a:buAutoNum type="arabicPeriod"/>
            </a:pPr>
            <a:r>
              <a:rPr lang="en-US" sz="2000" dirty="0"/>
              <a:t>Mark all launch sites on a map</a:t>
            </a:r>
          </a:p>
          <a:p>
            <a:pPr lvl="1">
              <a:spcBef>
                <a:spcPts val="600"/>
              </a:spcBef>
            </a:pPr>
            <a:r>
              <a:rPr lang="en-US" sz="1500" dirty="0">
                <a:solidFill>
                  <a:schemeClr val="tx1"/>
                </a:solidFill>
              </a:rPr>
              <a:t>Initialize the map using a Folium </a:t>
            </a:r>
            <a:r>
              <a:rPr lang="en-US" sz="1500"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Map</a:t>
            </a:r>
            <a:r>
              <a:rPr lang="en-US" sz="1500" dirty="0">
                <a:solidFill>
                  <a:srgbClr val="FF66FF"/>
                </a:solidFill>
                <a:latin typeface="Cascadia Mono" panose="020B0609020000020004" pitchFamily="49" charset="0"/>
                <a:ea typeface="Cascadia Mono" panose="020B0609020000020004" pitchFamily="49" charset="0"/>
                <a:cs typeface="Cascadia Mono" panose="020B0609020000020004" pitchFamily="49" charset="0"/>
              </a:rPr>
              <a:t> </a:t>
            </a:r>
            <a:r>
              <a:rPr lang="en-US" sz="1500" dirty="0">
                <a:solidFill>
                  <a:schemeClr val="tx1"/>
                </a:solidFill>
              </a:rPr>
              <a:t>object</a:t>
            </a:r>
          </a:p>
          <a:p>
            <a:pPr lvl="1">
              <a:spcBef>
                <a:spcPts val="600"/>
              </a:spcBef>
            </a:pPr>
            <a:r>
              <a:rPr lang="en-US" sz="1500" dirty="0">
                <a:solidFill>
                  <a:schemeClr val="tx1"/>
                </a:solidFill>
              </a:rPr>
              <a:t>Add a </a:t>
            </a:r>
            <a:r>
              <a:rPr lang="en-US" sz="1500"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folium.Circle </a:t>
            </a:r>
            <a:r>
              <a:rPr lang="en-US" sz="1500" dirty="0">
                <a:solidFill>
                  <a:schemeClr val="tx1"/>
                </a:solidFill>
              </a:rPr>
              <a:t>and </a:t>
            </a:r>
            <a:r>
              <a:rPr lang="en-US" sz="1500"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folium.Marker </a:t>
            </a:r>
            <a:r>
              <a:rPr lang="en-US" sz="1500" dirty="0">
                <a:solidFill>
                  <a:schemeClr val="tx1"/>
                </a:solidFill>
              </a:rPr>
              <a:t>for each launch site on the launch map</a:t>
            </a:r>
          </a:p>
          <a:p>
            <a:pPr marL="274320" lvl="1" indent="0">
              <a:spcBef>
                <a:spcPts val="600"/>
              </a:spcBef>
              <a:buNone/>
            </a:pPr>
            <a:endParaRPr lang="en-US" sz="1800" dirty="0">
              <a:solidFill>
                <a:schemeClr val="tx1"/>
              </a:solidFill>
            </a:endParaRPr>
          </a:p>
          <a:p>
            <a:pPr marL="457200" indent="-457200">
              <a:spcBef>
                <a:spcPts val="600"/>
              </a:spcBef>
              <a:buFont typeface="+mj-lt"/>
              <a:buAutoNum type="arabicPeriod"/>
            </a:pPr>
            <a:r>
              <a:rPr lang="en-US" sz="2000" dirty="0"/>
              <a:t>Mark the success/failed launches for each site on a map</a:t>
            </a:r>
          </a:p>
          <a:p>
            <a:pPr lvl="1">
              <a:spcBef>
                <a:spcPts val="600"/>
              </a:spcBef>
            </a:pPr>
            <a:r>
              <a:rPr lang="en-US" sz="1500" dirty="0">
                <a:solidFill>
                  <a:schemeClr val="tx1"/>
                </a:solidFill>
              </a:rPr>
              <a:t>As many launches have the same coordinates, it makes sense to cluster them together.</a:t>
            </a:r>
          </a:p>
          <a:p>
            <a:pPr lvl="1">
              <a:lnSpc>
                <a:spcPct val="110000"/>
              </a:lnSpc>
              <a:spcBef>
                <a:spcPts val="600"/>
              </a:spcBef>
            </a:pPr>
            <a:r>
              <a:rPr lang="en-US" sz="1500" dirty="0">
                <a:solidFill>
                  <a:schemeClr val="tx1"/>
                </a:solidFill>
              </a:rPr>
              <a:t>Before clustering them, assign a marker color of successful (class = 1) as green, and failed (class = 0) as red. To put the launches into clusters, for each launch, add a </a:t>
            </a:r>
            <a:r>
              <a:rPr lang="en-US" sz="1500"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folium.Marker </a:t>
            </a:r>
            <a:r>
              <a:rPr lang="en-US" sz="1500" dirty="0">
                <a:solidFill>
                  <a:schemeClr val="tx1"/>
                </a:solidFill>
              </a:rPr>
              <a:t>to the </a:t>
            </a:r>
            <a:r>
              <a:rPr lang="en-US" sz="1500"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MarkerCluster()</a:t>
            </a:r>
            <a:r>
              <a:rPr lang="en-US" sz="1500" dirty="0">
                <a:solidFill>
                  <a:srgbClr val="FF66CC"/>
                </a:solidFill>
              </a:rPr>
              <a:t> </a:t>
            </a:r>
            <a:r>
              <a:rPr lang="en-US" sz="1500" dirty="0">
                <a:solidFill>
                  <a:schemeClr val="tx1"/>
                </a:solidFill>
              </a:rPr>
              <a:t>object.</a:t>
            </a:r>
          </a:p>
          <a:p>
            <a:pPr lvl="1">
              <a:spcBef>
                <a:spcPts val="600"/>
              </a:spcBef>
            </a:pPr>
            <a:r>
              <a:rPr lang="en-US" sz="1500" dirty="0">
                <a:solidFill>
                  <a:schemeClr val="tx1"/>
                </a:solidFill>
              </a:rPr>
              <a:t>Create an icon as a text label, assigning the </a:t>
            </a:r>
            <a:r>
              <a:rPr lang="en-US" sz="1500"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icon_color </a:t>
            </a:r>
            <a:r>
              <a:rPr lang="en-US" sz="1500" dirty="0">
                <a:solidFill>
                  <a:schemeClr val="tx1"/>
                </a:solidFill>
              </a:rPr>
              <a:t>as the </a:t>
            </a:r>
            <a:r>
              <a:rPr lang="en-US" sz="1500"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marker_color </a:t>
            </a:r>
            <a:r>
              <a:rPr lang="en-US" sz="1500" dirty="0">
                <a:solidFill>
                  <a:schemeClr val="tx1"/>
                </a:solidFill>
              </a:rPr>
              <a:t>determined previously.</a:t>
            </a:r>
          </a:p>
          <a:p>
            <a:pPr marL="274320" lvl="1" indent="0">
              <a:spcBef>
                <a:spcPts val="600"/>
              </a:spcBef>
              <a:buNone/>
            </a:pPr>
            <a:endParaRPr lang="en-US" sz="1800" dirty="0">
              <a:solidFill>
                <a:schemeClr val="tx1"/>
              </a:solidFill>
            </a:endParaRPr>
          </a:p>
          <a:p>
            <a:pPr marL="457200" indent="-457200">
              <a:spcBef>
                <a:spcPts val="600"/>
              </a:spcBef>
              <a:buFont typeface="+mj-lt"/>
              <a:buAutoNum type="arabicPeriod"/>
            </a:pPr>
            <a:r>
              <a:rPr lang="en-US" sz="2000" dirty="0"/>
              <a:t>Calculate the distances between a launch site to its proximities</a:t>
            </a:r>
          </a:p>
          <a:p>
            <a:pPr lvl="1">
              <a:lnSpc>
                <a:spcPct val="110000"/>
              </a:lnSpc>
              <a:spcBef>
                <a:spcPts val="600"/>
              </a:spcBef>
            </a:pPr>
            <a:r>
              <a:rPr lang="en-US" dirty="0">
                <a:solidFill>
                  <a:schemeClr val="tx1"/>
                </a:solidFill>
              </a:rPr>
              <a:t>To explore the proximities of launch sites, calculations of distances between points can be made using the </a:t>
            </a:r>
            <a:r>
              <a:rPr lang="en-US"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Lat</a:t>
            </a:r>
            <a:r>
              <a:rPr lang="en-US" dirty="0">
                <a:solidFill>
                  <a:schemeClr val="tx1"/>
                </a:solidFill>
              </a:rPr>
              <a:t> and </a:t>
            </a:r>
            <a:r>
              <a:rPr lang="en-US"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Long</a:t>
            </a:r>
            <a:r>
              <a:rPr lang="en-US" dirty="0">
                <a:solidFill>
                  <a:schemeClr val="tx1"/>
                </a:solidFill>
              </a:rPr>
              <a:t> values.</a:t>
            </a:r>
          </a:p>
          <a:p>
            <a:pPr lvl="1">
              <a:spcBef>
                <a:spcPts val="600"/>
              </a:spcBef>
            </a:pPr>
            <a:r>
              <a:rPr lang="en-US" dirty="0">
                <a:solidFill>
                  <a:schemeClr val="tx1"/>
                </a:solidFill>
              </a:rPr>
              <a:t>After marking a point using the </a:t>
            </a:r>
            <a:r>
              <a:rPr lang="en-US"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Lat</a:t>
            </a:r>
            <a:r>
              <a:rPr lang="en-US" dirty="0">
                <a:solidFill>
                  <a:schemeClr val="tx1"/>
                </a:solidFill>
              </a:rPr>
              <a:t> and </a:t>
            </a:r>
            <a:r>
              <a:rPr lang="en-US"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Long</a:t>
            </a:r>
            <a:r>
              <a:rPr lang="en-US" dirty="0">
                <a:solidFill>
                  <a:schemeClr val="tx1"/>
                </a:solidFill>
              </a:rPr>
              <a:t> values, create a</a:t>
            </a:r>
            <a:r>
              <a:rPr lang="en-US" dirty="0">
                <a:solidFill>
                  <a:srgbClr val="FF66FF"/>
                </a:solidFill>
                <a:latin typeface="Cascadia Mono" panose="020B0609020000020004" pitchFamily="49" charset="0"/>
                <a:ea typeface="Cascadia Mono" panose="020B0609020000020004" pitchFamily="49" charset="0"/>
                <a:cs typeface="Cascadia Mono" panose="020B0609020000020004" pitchFamily="49" charset="0"/>
              </a:rPr>
              <a:t> </a:t>
            </a:r>
            <a:r>
              <a:rPr lang="en-US"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folium.Marker </a:t>
            </a:r>
            <a:r>
              <a:rPr lang="en-US" dirty="0">
                <a:solidFill>
                  <a:schemeClr val="tx1"/>
                </a:solidFill>
              </a:rPr>
              <a:t>object to show the distance.</a:t>
            </a:r>
          </a:p>
          <a:p>
            <a:pPr lvl="1">
              <a:spcBef>
                <a:spcPts val="600"/>
              </a:spcBef>
            </a:pPr>
            <a:r>
              <a:rPr lang="en-US" dirty="0">
                <a:solidFill>
                  <a:schemeClr val="tx1"/>
                </a:solidFill>
              </a:rPr>
              <a:t>To display the distance line between two points, draw a </a:t>
            </a:r>
            <a:r>
              <a:rPr lang="en-US"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folium.PolyLine </a:t>
            </a:r>
            <a:r>
              <a:rPr lang="en-US" dirty="0">
                <a:solidFill>
                  <a:schemeClr val="tx1"/>
                </a:solidFill>
              </a:rPr>
              <a:t>and add this to the map.</a:t>
            </a:r>
          </a:p>
          <a:p>
            <a:pPr marL="0" indent="0">
              <a:spcBef>
                <a:spcPts val="600"/>
              </a:spcBef>
              <a:buNone/>
            </a:pPr>
            <a:endParaRPr lang="en-US" sz="2000" dirty="0">
              <a:solidFill>
                <a:schemeClr val="accent2"/>
              </a:solidFill>
            </a:endParaRPr>
          </a:p>
        </p:txBody>
      </p:sp>
      <p:sp>
        <p:nvSpPr>
          <p:cNvPr id="2" name="Title 1">
            <a:extLst>
              <a:ext uri="{FF2B5EF4-FFF2-40B4-BE49-F238E27FC236}">
                <a16:creationId xmlns:a16="http://schemas.microsoft.com/office/drawing/2014/main" id="{C53EF94C-926D-9AC9-8F9C-963ED3A167D7}"/>
              </a:ext>
            </a:extLst>
          </p:cNvPr>
          <p:cNvSpPr>
            <a:spLocks noGrp="1"/>
          </p:cNvSpPr>
          <p:nvPr>
            <p:ph type="title"/>
          </p:nvPr>
        </p:nvSpPr>
        <p:spPr>
          <a:xfrm>
            <a:off x="639572" y="368300"/>
            <a:ext cx="9692640" cy="508000"/>
          </a:xfrm>
        </p:spPr>
        <p:txBody>
          <a:bodyPr>
            <a:normAutofit/>
          </a:bodyPr>
          <a:lstStyle/>
          <a:p>
            <a:r>
              <a:rPr lang="en-US" sz="2800" dirty="0"/>
              <a:t>GEOSPATIAL ANALYSIS </a:t>
            </a:r>
            <a:r>
              <a:rPr lang="en-US" sz="2800" dirty="0">
                <a:solidFill>
                  <a:srgbClr val="8784C7"/>
                </a:solidFill>
              </a:rPr>
              <a:t>USING FOLIUM</a:t>
            </a:r>
          </a:p>
        </p:txBody>
      </p:sp>
    </p:spTree>
    <p:extLst>
      <p:ext uri="{BB962C8B-B14F-4D97-AF65-F5344CB8AC3E}">
        <p14:creationId xmlns:p14="http://schemas.microsoft.com/office/powerpoint/2010/main" val="1214613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39F1CB43-1BE6-C66A-FD69-832F670ECDB7}"/>
              </a:ext>
            </a:extLst>
          </p:cNvPr>
          <p:cNvSpPr>
            <a:spLocks noGrp="1"/>
          </p:cNvSpPr>
          <p:nvPr>
            <p:ph idx="1"/>
          </p:nvPr>
        </p:nvSpPr>
        <p:spPr>
          <a:xfrm>
            <a:off x="639572" y="1208881"/>
            <a:ext cx="11050778" cy="5280819"/>
          </a:xfrm>
        </p:spPr>
        <p:txBody>
          <a:bodyPr numCol="1" spcCol="685800">
            <a:normAutofit/>
          </a:bodyPr>
          <a:lstStyle/>
          <a:p>
            <a:pPr marL="0" indent="0">
              <a:spcBef>
                <a:spcPts val="600"/>
              </a:spcBef>
              <a:buNone/>
            </a:pPr>
            <a:r>
              <a:rPr lang="en-US" sz="2200" dirty="0">
                <a:solidFill>
                  <a:schemeClr val="accent2"/>
                </a:solidFill>
              </a:rPr>
              <a:t>The following plots were added to a Plotly Dash dashboard to have an interactive visualization of the data:</a:t>
            </a:r>
          </a:p>
          <a:p>
            <a:pPr marL="0" indent="0">
              <a:spcBef>
                <a:spcPts val="600"/>
              </a:spcBef>
              <a:buNone/>
            </a:pPr>
            <a:endParaRPr lang="en-US" sz="2000" dirty="0">
              <a:solidFill>
                <a:schemeClr val="accent2"/>
              </a:solidFill>
            </a:endParaRPr>
          </a:p>
          <a:p>
            <a:pPr marL="457200" indent="-457200">
              <a:spcBef>
                <a:spcPts val="600"/>
              </a:spcBef>
              <a:buFont typeface="+mj-lt"/>
              <a:buAutoNum type="arabicPeriod"/>
            </a:pPr>
            <a:r>
              <a:rPr lang="en-US" sz="2000" dirty="0"/>
              <a:t>Pie chart (</a:t>
            </a:r>
            <a:r>
              <a:rPr lang="en-US" sz="2000"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px.pie()</a:t>
            </a:r>
            <a:r>
              <a:rPr lang="en-US" sz="2000" dirty="0"/>
              <a:t>) showing the total successful launches per site</a:t>
            </a:r>
          </a:p>
          <a:p>
            <a:pPr lvl="1">
              <a:spcBef>
                <a:spcPts val="600"/>
              </a:spcBef>
            </a:pPr>
            <a:r>
              <a:rPr lang="en-US" dirty="0">
                <a:solidFill>
                  <a:schemeClr val="tx1"/>
                </a:solidFill>
              </a:rPr>
              <a:t>This makes it clear to see which sites are most successful</a:t>
            </a:r>
          </a:p>
          <a:p>
            <a:pPr lvl="1">
              <a:spcBef>
                <a:spcPts val="600"/>
              </a:spcBef>
            </a:pPr>
            <a:r>
              <a:rPr lang="en-US" dirty="0">
                <a:solidFill>
                  <a:schemeClr val="tx1"/>
                </a:solidFill>
              </a:rPr>
              <a:t>The chart could also be filtered (using a </a:t>
            </a:r>
            <a:r>
              <a:rPr lang="en-US"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dcc.Dropdown() </a:t>
            </a:r>
            <a:r>
              <a:rPr lang="en-US" dirty="0">
                <a:solidFill>
                  <a:schemeClr val="tx1"/>
                </a:solidFill>
              </a:rPr>
              <a:t>object) to see the success/failure ratio for an individual site</a:t>
            </a:r>
          </a:p>
          <a:p>
            <a:pPr marL="274320" lvl="1" indent="0">
              <a:spcBef>
                <a:spcPts val="600"/>
              </a:spcBef>
              <a:buNone/>
            </a:pPr>
            <a:endParaRPr lang="en-US" dirty="0">
              <a:solidFill>
                <a:schemeClr val="tx1"/>
              </a:solidFill>
            </a:endParaRPr>
          </a:p>
          <a:p>
            <a:pPr marL="457200" indent="-457200">
              <a:spcBef>
                <a:spcPts val="600"/>
              </a:spcBef>
              <a:buFont typeface="+mj-lt"/>
              <a:buAutoNum type="arabicPeriod"/>
            </a:pPr>
            <a:r>
              <a:rPr lang="en-US" sz="2000" dirty="0"/>
              <a:t>Scatter graph (</a:t>
            </a:r>
            <a:r>
              <a:rPr lang="en-US" sz="2000"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px.scatter()</a:t>
            </a:r>
            <a:r>
              <a:rPr lang="en-US" sz="2000" dirty="0"/>
              <a:t>) to show the correlation between outcome (success or not) and payload mass (kg) </a:t>
            </a:r>
          </a:p>
          <a:p>
            <a:pPr lvl="1">
              <a:spcBef>
                <a:spcPts val="600"/>
              </a:spcBef>
            </a:pPr>
            <a:r>
              <a:rPr lang="en-US" dirty="0">
                <a:solidFill>
                  <a:schemeClr val="tx1"/>
                </a:solidFill>
              </a:rPr>
              <a:t>This could be filtered (using a </a:t>
            </a:r>
            <a:r>
              <a:rPr lang="en-US"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RangeSlider() </a:t>
            </a:r>
            <a:r>
              <a:rPr lang="en-US" dirty="0">
                <a:solidFill>
                  <a:schemeClr val="tx1"/>
                </a:solidFill>
              </a:rPr>
              <a:t>object) by ranges of payload masses</a:t>
            </a:r>
          </a:p>
          <a:p>
            <a:pPr lvl="1">
              <a:spcBef>
                <a:spcPts val="600"/>
              </a:spcBef>
            </a:pPr>
            <a:r>
              <a:rPr lang="en-US" dirty="0">
                <a:solidFill>
                  <a:schemeClr val="tx1"/>
                </a:solidFill>
              </a:rPr>
              <a:t>It could also be filtered by booster version</a:t>
            </a:r>
          </a:p>
        </p:txBody>
      </p:sp>
      <p:sp>
        <p:nvSpPr>
          <p:cNvPr id="2" name="Title 1">
            <a:extLst>
              <a:ext uri="{FF2B5EF4-FFF2-40B4-BE49-F238E27FC236}">
                <a16:creationId xmlns:a16="http://schemas.microsoft.com/office/drawing/2014/main" id="{C53EF94C-926D-9AC9-8F9C-963ED3A167D7}"/>
              </a:ext>
            </a:extLst>
          </p:cNvPr>
          <p:cNvSpPr>
            <a:spLocks noGrp="1"/>
          </p:cNvSpPr>
          <p:nvPr>
            <p:ph type="title"/>
          </p:nvPr>
        </p:nvSpPr>
        <p:spPr>
          <a:xfrm>
            <a:off x="639572" y="368300"/>
            <a:ext cx="9692640" cy="508000"/>
          </a:xfrm>
        </p:spPr>
        <p:txBody>
          <a:bodyPr>
            <a:normAutofit/>
          </a:bodyPr>
          <a:lstStyle/>
          <a:p>
            <a:r>
              <a:rPr lang="en-US" sz="2800" dirty="0"/>
              <a:t>INTERACTIVE DASHBOARD </a:t>
            </a:r>
            <a:r>
              <a:rPr lang="en-US" sz="2800" dirty="0">
                <a:solidFill>
                  <a:srgbClr val="8784C7"/>
                </a:solidFill>
              </a:rPr>
              <a:t>USING PLOTLY DASH</a:t>
            </a:r>
          </a:p>
        </p:txBody>
      </p:sp>
    </p:spTree>
    <p:extLst>
      <p:ext uri="{BB962C8B-B14F-4D97-AF65-F5344CB8AC3E}">
        <p14:creationId xmlns:p14="http://schemas.microsoft.com/office/powerpoint/2010/main" val="683091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39F1CB43-1BE6-C66A-FD69-832F670ECDB7}"/>
              </a:ext>
            </a:extLst>
          </p:cNvPr>
          <p:cNvSpPr>
            <a:spLocks noGrp="1"/>
          </p:cNvSpPr>
          <p:nvPr>
            <p:ph idx="1"/>
          </p:nvPr>
        </p:nvSpPr>
        <p:spPr>
          <a:xfrm>
            <a:off x="639572" y="2197100"/>
            <a:ext cx="10885678" cy="4394200"/>
          </a:xfrm>
        </p:spPr>
        <p:txBody>
          <a:bodyPr numCol="3" spcCol="685800">
            <a:normAutofit/>
          </a:bodyPr>
          <a:lstStyle/>
          <a:p>
            <a:pPr marL="0" indent="0">
              <a:spcBef>
                <a:spcPts val="600"/>
              </a:spcBef>
              <a:buNone/>
            </a:pPr>
            <a:r>
              <a:rPr lang="en-US" dirty="0"/>
              <a:t>MODEL DEVELOPMENT</a:t>
            </a:r>
          </a:p>
          <a:p>
            <a:pPr>
              <a:spcBef>
                <a:spcPts val="600"/>
              </a:spcBef>
            </a:pPr>
            <a:r>
              <a:rPr lang="en-US" sz="1400" dirty="0"/>
              <a:t>To prepare the dataset for model development:</a:t>
            </a:r>
          </a:p>
          <a:p>
            <a:pPr lvl="1">
              <a:spcBef>
                <a:spcPts val="600"/>
              </a:spcBef>
              <a:buFont typeface="+mj-lt"/>
              <a:buAutoNum type="romanLcPeriod"/>
            </a:pPr>
            <a:r>
              <a:rPr lang="en-US" sz="1200" dirty="0">
                <a:solidFill>
                  <a:schemeClr val="tx1"/>
                </a:solidFill>
              </a:rPr>
              <a:t>Load dataset</a:t>
            </a:r>
          </a:p>
          <a:p>
            <a:pPr lvl="1">
              <a:spcBef>
                <a:spcPts val="600"/>
              </a:spcBef>
              <a:buFont typeface="+mj-lt"/>
              <a:buAutoNum type="romanLcPeriod"/>
            </a:pPr>
            <a:r>
              <a:rPr lang="en-US" sz="1200" dirty="0">
                <a:solidFill>
                  <a:schemeClr val="tx1"/>
                </a:solidFill>
              </a:rPr>
              <a:t>Perform necessary data transformations (standardize and pre-process)</a:t>
            </a:r>
          </a:p>
          <a:p>
            <a:pPr lvl="1">
              <a:spcBef>
                <a:spcPts val="600"/>
              </a:spcBef>
              <a:buFont typeface="+mj-lt"/>
              <a:buAutoNum type="romanLcPeriod"/>
            </a:pPr>
            <a:r>
              <a:rPr lang="en-US" sz="1200" dirty="0">
                <a:solidFill>
                  <a:schemeClr val="tx1"/>
                </a:solidFill>
              </a:rPr>
              <a:t>Split data into training and test data sets, using </a:t>
            </a:r>
            <a:r>
              <a:rPr lang="en-US" sz="1200"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train_test_split()</a:t>
            </a:r>
          </a:p>
          <a:p>
            <a:pPr lvl="1">
              <a:spcBef>
                <a:spcPts val="600"/>
              </a:spcBef>
              <a:buFont typeface="+mj-lt"/>
              <a:buAutoNum type="romanLcPeriod"/>
            </a:pPr>
            <a:r>
              <a:rPr lang="en-US" sz="1200" dirty="0">
                <a:solidFill>
                  <a:schemeClr val="tx1"/>
                </a:solidFill>
              </a:rPr>
              <a:t>Decide which type of machine learning algorithms are most appropriate</a:t>
            </a:r>
          </a:p>
          <a:p>
            <a:pPr>
              <a:spcBef>
                <a:spcPts val="600"/>
              </a:spcBef>
            </a:pPr>
            <a:r>
              <a:rPr lang="en-US" sz="1400" dirty="0"/>
              <a:t>For each chosen algorithm:</a:t>
            </a:r>
          </a:p>
          <a:p>
            <a:pPr lvl="1">
              <a:spcBef>
                <a:spcPts val="600"/>
              </a:spcBef>
              <a:buFont typeface="+mj-lt"/>
              <a:buAutoNum type="romanLcPeriod"/>
            </a:pPr>
            <a:r>
              <a:rPr lang="en-US" sz="1200" dirty="0">
                <a:solidFill>
                  <a:schemeClr val="tx1"/>
                </a:solidFill>
              </a:rPr>
              <a:t>Create a </a:t>
            </a:r>
            <a:r>
              <a:rPr lang="en-US" sz="1200"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GridSearchCV</a:t>
            </a:r>
            <a:r>
              <a:rPr lang="en-US" sz="1200" dirty="0">
                <a:solidFill>
                  <a:schemeClr val="tx1"/>
                </a:solidFill>
              </a:rPr>
              <a:t> object and a dictionary of parameters</a:t>
            </a:r>
          </a:p>
          <a:p>
            <a:pPr lvl="1">
              <a:spcBef>
                <a:spcPts val="600"/>
              </a:spcBef>
              <a:buFont typeface="+mj-lt"/>
              <a:buAutoNum type="romanLcPeriod"/>
            </a:pPr>
            <a:r>
              <a:rPr lang="en-US" sz="1200" dirty="0">
                <a:solidFill>
                  <a:schemeClr val="tx1"/>
                </a:solidFill>
              </a:rPr>
              <a:t>Fit the object to the parameters</a:t>
            </a:r>
          </a:p>
          <a:p>
            <a:pPr lvl="1">
              <a:spcBef>
                <a:spcPts val="600"/>
              </a:spcBef>
              <a:buFont typeface="+mj-lt"/>
              <a:buAutoNum type="romanLcPeriod"/>
            </a:pPr>
            <a:r>
              <a:rPr lang="en-US" sz="1200" dirty="0">
                <a:solidFill>
                  <a:schemeClr val="tx1"/>
                </a:solidFill>
              </a:rPr>
              <a:t>Use the training data set to train the model</a:t>
            </a:r>
          </a:p>
          <a:p>
            <a:pPr marL="0" indent="0">
              <a:spcBef>
                <a:spcPts val="600"/>
              </a:spcBef>
              <a:buNone/>
            </a:pPr>
            <a:r>
              <a:rPr lang="en-US" dirty="0"/>
              <a:t>MODEL EVALUATION</a:t>
            </a:r>
          </a:p>
          <a:p>
            <a:pPr>
              <a:spcBef>
                <a:spcPts val="600"/>
              </a:spcBef>
            </a:pPr>
            <a:r>
              <a:rPr lang="en-US" sz="1400" dirty="0"/>
              <a:t>For each chosen algorithm: </a:t>
            </a:r>
          </a:p>
          <a:p>
            <a:pPr lvl="1">
              <a:spcBef>
                <a:spcPts val="600"/>
              </a:spcBef>
            </a:pPr>
            <a:r>
              <a:rPr lang="en-US" sz="1200" dirty="0"/>
              <a:t>Using the output GridSearchCV object:</a:t>
            </a:r>
          </a:p>
          <a:p>
            <a:pPr lvl="1">
              <a:spcBef>
                <a:spcPts val="600"/>
              </a:spcBef>
            </a:pPr>
            <a:r>
              <a:rPr lang="en-US" sz="1200" dirty="0"/>
              <a:t>Check the tuned hyperparameters (</a:t>
            </a:r>
            <a:r>
              <a:rPr lang="en-US" sz="1200"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best_params_</a:t>
            </a:r>
            <a:r>
              <a:rPr lang="en-US" sz="1200" dirty="0">
                <a:ea typeface="Cascadia Mono" panose="020B0609020000020004" pitchFamily="49" charset="0"/>
                <a:cs typeface="Cascadia Mono" panose="020B0609020000020004" pitchFamily="49" charset="0"/>
              </a:rPr>
              <a:t>)</a:t>
            </a:r>
          </a:p>
          <a:p>
            <a:pPr lvl="1">
              <a:spcBef>
                <a:spcPts val="600"/>
              </a:spcBef>
            </a:pPr>
            <a:r>
              <a:rPr lang="en-US" sz="1200" dirty="0"/>
              <a:t>Check the accuracy (</a:t>
            </a:r>
            <a:r>
              <a:rPr lang="en-US" sz="1200"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score</a:t>
            </a:r>
            <a:r>
              <a:rPr lang="en-US" sz="1200" dirty="0"/>
              <a:t> and </a:t>
            </a:r>
            <a:r>
              <a:rPr lang="en-US" sz="1200"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best_score_</a:t>
            </a:r>
            <a:r>
              <a:rPr lang="en-US" sz="1200" dirty="0">
                <a:solidFill>
                  <a:schemeClr val="tx1"/>
                </a:solidFill>
              </a:rPr>
              <a:t>)</a:t>
            </a:r>
          </a:p>
          <a:p>
            <a:pPr lvl="1">
              <a:spcBef>
                <a:spcPts val="600"/>
              </a:spcBef>
            </a:pPr>
            <a:r>
              <a:rPr lang="en-US" sz="1200" dirty="0"/>
              <a:t>Plot and examine the Confusion</a:t>
            </a:r>
          </a:p>
          <a:p>
            <a:pPr lvl="1">
              <a:spcBef>
                <a:spcPts val="600"/>
              </a:spcBef>
            </a:pPr>
            <a:r>
              <a:rPr lang="en-US" sz="1200" dirty="0"/>
              <a:t>Matrix</a:t>
            </a:r>
          </a:p>
          <a:p>
            <a:pPr marL="0" indent="0">
              <a:spcBef>
                <a:spcPts val="600"/>
              </a:spcBef>
              <a:buNone/>
            </a:pPr>
            <a:endParaRPr lang="en-US" dirty="0">
              <a:solidFill>
                <a:schemeClr val="accent2"/>
              </a:solidFill>
            </a:endParaRPr>
          </a:p>
          <a:p>
            <a:pPr marL="0" indent="0">
              <a:spcBef>
                <a:spcPts val="600"/>
              </a:spcBef>
              <a:buNone/>
            </a:pPr>
            <a:endParaRPr lang="en-US" dirty="0">
              <a:solidFill>
                <a:schemeClr val="accent2"/>
              </a:solidFill>
            </a:endParaRPr>
          </a:p>
          <a:p>
            <a:pPr marL="0" indent="0">
              <a:spcBef>
                <a:spcPts val="600"/>
              </a:spcBef>
              <a:buNone/>
            </a:pPr>
            <a:endParaRPr lang="en-US" dirty="0">
              <a:solidFill>
                <a:schemeClr val="accent2"/>
              </a:solidFill>
            </a:endParaRPr>
          </a:p>
          <a:p>
            <a:pPr marL="0" indent="0">
              <a:spcBef>
                <a:spcPts val="600"/>
              </a:spcBef>
              <a:buNone/>
            </a:pPr>
            <a:endParaRPr lang="en-US" dirty="0">
              <a:solidFill>
                <a:schemeClr val="accent2"/>
              </a:solidFill>
            </a:endParaRPr>
          </a:p>
          <a:p>
            <a:pPr marL="0" indent="0">
              <a:spcBef>
                <a:spcPts val="600"/>
              </a:spcBef>
              <a:buNone/>
            </a:pPr>
            <a:endParaRPr lang="en-US" dirty="0">
              <a:solidFill>
                <a:schemeClr val="accent2"/>
              </a:solidFill>
            </a:endParaRPr>
          </a:p>
          <a:p>
            <a:pPr marL="0" indent="0">
              <a:spcBef>
                <a:spcPts val="600"/>
              </a:spcBef>
              <a:buNone/>
            </a:pPr>
            <a:r>
              <a:rPr lang="en-US" dirty="0"/>
              <a:t>FINDING THE BEST MODEL</a:t>
            </a:r>
          </a:p>
          <a:p>
            <a:pPr>
              <a:spcBef>
                <a:spcPts val="600"/>
              </a:spcBef>
            </a:pPr>
            <a:r>
              <a:rPr lang="en-US" sz="1400" dirty="0"/>
              <a:t>Review the accuracy scores for each algorithm</a:t>
            </a:r>
          </a:p>
          <a:p>
            <a:pPr>
              <a:spcBef>
                <a:spcPts val="600"/>
              </a:spcBef>
            </a:pPr>
            <a:r>
              <a:rPr lang="en-US" sz="1400" dirty="0"/>
              <a:t>The model with the highest accuracy score is determined as the best performing model</a:t>
            </a:r>
          </a:p>
        </p:txBody>
      </p:sp>
      <p:sp>
        <p:nvSpPr>
          <p:cNvPr id="2" name="Title 1">
            <a:extLst>
              <a:ext uri="{FF2B5EF4-FFF2-40B4-BE49-F238E27FC236}">
                <a16:creationId xmlns:a16="http://schemas.microsoft.com/office/drawing/2014/main" id="{C53EF94C-926D-9AC9-8F9C-963ED3A167D7}"/>
              </a:ext>
            </a:extLst>
          </p:cNvPr>
          <p:cNvSpPr>
            <a:spLocks noGrp="1"/>
          </p:cNvSpPr>
          <p:nvPr>
            <p:ph type="title"/>
          </p:nvPr>
        </p:nvSpPr>
        <p:spPr>
          <a:xfrm>
            <a:off x="639572" y="368300"/>
            <a:ext cx="9692640" cy="1511300"/>
          </a:xfrm>
        </p:spPr>
        <p:txBody>
          <a:bodyPr>
            <a:normAutofit/>
          </a:bodyPr>
          <a:lstStyle/>
          <a:p>
            <a:r>
              <a:rPr lang="en-US" sz="2800" dirty="0"/>
              <a:t>PREDICTIVE ANALYSIS </a:t>
            </a:r>
            <a:r>
              <a:rPr lang="en-US" sz="2800" dirty="0">
                <a:solidFill>
                  <a:schemeClr val="accent2"/>
                </a:solidFill>
              </a:rPr>
              <a:t>USING CLASSIFICATION</a:t>
            </a:r>
            <a:br>
              <a:rPr lang="en-US" sz="2800" dirty="0">
                <a:solidFill>
                  <a:srgbClr val="8784C7"/>
                </a:solidFill>
              </a:rPr>
            </a:br>
            <a:br>
              <a:rPr lang="en-US" sz="2800" dirty="0">
                <a:solidFill>
                  <a:srgbClr val="8784C7"/>
                </a:solidFill>
              </a:rPr>
            </a:br>
            <a:r>
              <a:rPr lang="en-US" sz="2200" dirty="0">
                <a:solidFill>
                  <a:schemeClr val="accent2"/>
                </a:solidFill>
              </a:rPr>
              <a:t>The following steps were taken to develop, evaluate, and find the best performing classification model:</a:t>
            </a:r>
            <a:endParaRPr lang="en-US" sz="2800" dirty="0">
              <a:solidFill>
                <a:srgbClr val="8784C7"/>
              </a:solidFill>
            </a:endParaRPr>
          </a:p>
        </p:txBody>
      </p:sp>
      <p:pic>
        <p:nvPicPr>
          <p:cNvPr id="6" name="Picture 5" descr="A blue and purple gear&#10;&#10;Description automatically generated">
            <a:extLst>
              <a:ext uri="{FF2B5EF4-FFF2-40B4-BE49-F238E27FC236}">
                <a16:creationId xmlns:a16="http://schemas.microsoft.com/office/drawing/2014/main" id="{7273EC80-9A9D-4D76-F281-736831951F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4456" y="1985010"/>
            <a:ext cx="640080" cy="602633"/>
          </a:xfrm>
          <a:prstGeom prst="rect">
            <a:avLst/>
          </a:prstGeom>
        </p:spPr>
      </p:pic>
      <p:pic>
        <p:nvPicPr>
          <p:cNvPr id="10" name="Picture 9" descr="A logo of a music player&#10;&#10;Description automatically generated">
            <a:extLst>
              <a:ext uri="{FF2B5EF4-FFF2-40B4-BE49-F238E27FC236}">
                <a16:creationId xmlns:a16="http://schemas.microsoft.com/office/drawing/2014/main" id="{27524CCC-37D1-090B-9669-84E1343A4C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1956" y="1985010"/>
            <a:ext cx="640080" cy="602633"/>
          </a:xfrm>
          <a:prstGeom prst="rect">
            <a:avLst/>
          </a:prstGeom>
        </p:spPr>
      </p:pic>
      <p:pic>
        <p:nvPicPr>
          <p:cNvPr id="12" name="Picture 11" descr="A circular arrows with purple and blue gradients&#10;&#10;Description automatically generated">
            <a:extLst>
              <a:ext uri="{FF2B5EF4-FFF2-40B4-BE49-F238E27FC236}">
                <a16:creationId xmlns:a16="http://schemas.microsoft.com/office/drawing/2014/main" id="{50D360D7-AE20-09B9-0973-8D6890E797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4106" y="1987550"/>
            <a:ext cx="640080" cy="602633"/>
          </a:xfrm>
          <a:prstGeom prst="rect">
            <a:avLst/>
          </a:prstGeom>
        </p:spPr>
      </p:pic>
    </p:spTree>
    <p:extLst>
      <p:ext uri="{BB962C8B-B14F-4D97-AF65-F5344CB8AC3E}">
        <p14:creationId xmlns:p14="http://schemas.microsoft.com/office/powerpoint/2010/main" val="12327672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2013D-989B-6E47-918F-7A4218A2E101}"/>
              </a:ext>
            </a:extLst>
          </p:cNvPr>
          <p:cNvSpPr>
            <a:spLocks noGrp="1"/>
          </p:cNvSpPr>
          <p:nvPr>
            <p:ph type="title"/>
          </p:nvPr>
        </p:nvSpPr>
        <p:spPr>
          <a:xfrm>
            <a:off x="1261872" y="365760"/>
            <a:ext cx="9692640" cy="1325562"/>
          </a:xfrm>
        </p:spPr>
        <p:txBody>
          <a:bodyPr anchor="b">
            <a:normAutofit/>
          </a:bodyPr>
          <a:lstStyle/>
          <a:p>
            <a:r>
              <a:rPr lang="en-US" dirty="0"/>
              <a:t>RESULTS</a:t>
            </a:r>
          </a:p>
        </p:txBody>
      </p:sp>
      <p:graphicFrame>
        <p:nvGraphicFramePr>
          <p:cNvPr id="6" name="Text Placeholder 3">
            <a:extLst>
              <a:ext uri="{FF2B5EF4-FFF2-40B4-BE49-F238E27FC236}">
                <a16:creationId xmlns:a16="http://schemas.microsoft.com/office/drawing/2014/main" id="{F4871185-D321-36C7-C174-CF48499B4BA4}"/>
              </a:ext>
            </a:extLst>
          </p:cNvPr>
          <p:cNvGraphicFramePr/>
          <p:nvPr>
            <p:extLst>
              <p:ext uri="{D42A27DB-BD31-4B8C-83A1-F6EECF244321}">
                <p14:modId xmlns:p14="http://schemas.microsoft.com/office/powerpoint/2010/main" val="1482121301"/>
              </p:ext>
            </p:extLst>
          </p:nvPr>
        </p:nvGraphicFramePr>
        <p:xfrm>
          <a:off x="1261872" y="1828800"/>
          <a:ext cx="8595360" cy="4351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3727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42260-0B39-24C8-C5FF-855FA04781A4}"/>
              </a:ext>
            </a:extLst>
          </p:cNvPr>
          <p:cNvSpPr>
            <a:spLocks noGrp="1"/>
          </p:cNvSpPr>
          <p:nvPr>
            <p:ph type="title"/>
          </p:nvPr>
        </p:nvSpPr>
        <p:spPr>
          <a:xfrm>
            <a:off x="1261872" y="1292860"/>
            <a:ext cx="9692640" cy="1325562"/>
          </a:xfrm>
        </p:spPr>
        <p:txBody>
          <a:bodyPr/>
          <a:lstStyle/>
          <a:p>
            <a:pPr algn="ctr"/>
            <a:r>
              <a:rPr lang="en-US" dirty="0"/>
              <a:t>EDA </a:t>
            </a:r>
            <a:r>
              <a:rPr lang="en-US" dirty="0">
                <a:solidFill>
                  <a:srgbClr val="8784C7"/>
                </a:solidFill>
              </a:rPr>
              <a:t>WITH VISUALIZATION</a:t>
            </a:r>
          </a:p>
        </p:txBody>
      </p:sp>
      <p:pic>
        <p:nvPicPr>
          <p:cNvPr id="4" name="Picture 3" descr="A graph of different colors&#10;&#10;Description automatically generated">
            <a:extLst>
              <a:ext uri="{FF2B5EF4-FFF2-40B4-BE49-F238E27FC236}">
                <a16:creationId xmlns:a16="http://schemas.microsoft.com/office/drawing/2014/main" id="{07198CAF-C41A-B367-5A9A-7E57BA5CD4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2497" y="3464306"/>
            <a:ext cx="2152015" cy="2152015"/>
          </a:xfrm>
          <a:prstGeom prst="rect">
            <a:avLst/>
          </a:prstGeom>
        </p:spPr>
      </p:pic>
      <p:pic>
        <p:nvPicPr>
          <p:cNvPr id="5" name="Picture 4" descr="A diagram with circles and dots&#10;&#10;Description automatically generated">
            <a:extLst>
              <a:ext uri="{FF2B5EF4-FFF2-40B4-BE49-F238E27FC236}">
                <a16:creationId xmlns:a16="http://schemas.microsoft.com/office/drawing/2014/main" id="{68C1F7C7-0E1A-FB15-B028-0436F479D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9510" y="3429000"/>
            <a:ext cx="2152015" cy="2152015"/>
          </a:xfrm>
          <a:prstGeom prst="rect">
            <a:avLst/>
          </a:prstGeom>
        </p:spPr>
      </p:pic>
      <p:pic>
        <p:nvPicPr>
          <p:cNvPr id="6" name="Picture 5" descr="A graph with dots and lines&#10;&#10;Description automatically generated">
            <a:extLst>
              <a:ext uri="{FF2B5EF4-FFF2-40B4-BE49-F238E27FC236}">
                <a16:creationId xmlns:a16="http://schemas.microsoft.com/office/drawing/2014/main" id="{E7D66E95-00BF-FB02-3A92-8FE7171EDD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6523" y="3429000"/>
            <a:ext cx="2152015" cy="2152015"/>
          </a:xfrm>
          <a:prstGeom prst="rect">
            <a:avLst/>
          </a:prstGeom>
        </p:spPr>
      </p:pic>
    </p:spTree>
    <p:extLst>
      <p:ext uri="{BB962C8B-B14F-4D97-AF65-F5344CB8AC3E}">
        <p14:creationId xmlns:p14="http://schemas.microsoft.com/office/powerpoint/2010/main" val="22778008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ED4D5-1B8F-C789-76BC-6857C3EE9F9F}"/>
              </a:ext>
            </a:extLst>
          </p:cNvPr>
          <p:cNvSpPr>
            <a:spLocks noGrp="1"/>
          </p:cNvSpPr>
          <p:nvPr>
            <p:ph type="title"/>
          </p:nvPr>
        </p:nvSpPr>
        <p:spPr>
          <a:xfrm>
            <a:off x="841247" y="457200"/>
            <a:ext cx="3297615" cy="1600197"/>
          </a:xfrm>
        </p:spPr>
        <p:txBody>
          <a:bodyPr/>
          <a:lstStyle/>
          <a:p>
            <a:r>
              <a:rPr lang="en-US" dirty="0"/>
              <a:t>LAUNCH SITE VS. FLIGHT NUMBER</a:t>
            </a:r>
          </a:p>
        </p:txBody>
      </p:sp>
      <p:pic>
        <p:nvPicPr>
          <p:cNvPr id="6" name="Content Placeholder 5">
            <a:extLst>
              <a:ext uri="{FF2B5EF4-FFF2-40B4-BE49-F238E27FC236}">
                <a16:creationId xmlns:a16="http://schemas.microsoft.com/office/drawing/2014/main" id="{200DB56E-15AF-F169-D60C-7CAF54ADEE0B}"/>
              </a:ext>
            </a:extLst>
          </p:cNvPr>
          <p:cNvPicPr>
            <a:picLocks noGrp="1" noChangeAspect="1"/>
          </p:cNvPicPr>
          <p:nvPr>
            <p:ph idx="1"/>
          </p:nvPr>
        </p:nvPicPr>
        <p:blipFill>
          <a:blip r:embed="rId2"/>
          <a:stretch>
            <a:fillRect/>
          </a:stretch>
        </p:blipFill>
        <p:spPr>
          <a:xfrm>
            <a:off x="4503738" y="1545442"/>
            <a:ext cx="6080125" cy="3767116"/>
          </a:xfrm>
          <a:ln w="28575">
            <a:solidFill>
              <a:schemeClr val="accent2">
                <a:lumMod val="75000"/>
              </a:schemeClr>
            </a:solidFill>
          </a:ln>
        </p:spPr>
      </p:pic>
      <p:sp>
        <p:nvSpPr>
          <p:cNvPr id="4" name="Text Placeholder 3">
            <a:extLst>
              <a:ext uri="{FF2B5EF4-FFF2-40B4-BE49-F238E27FC236}">
                <a16:creationId xmlns:a16="http://schemas.microsoft.com/office/drawing/2014/main" id="{D990BBFB-2D35-A0A3-F8D8-0FCE98434561}"/>
              </a:ext>
            </a:extLst>
          </p:cNvPr>
          <p:cNvSpPr>
            <a:spLocks noGrp="1"/>
          </p:cNvSpPr>
          <p:nvPr>
            <p:ph type="body" sz="half" idx="2"/>
          </p:nvPr>
        </p:nvSpPr>
        <p:spPr>
          <a:xfrm>
            <a:off x="841248" y="2099734"/>
            <a:ext cx="3200400" cy="4301066"/>
          </a:xfrm>
        </p:spPr>
        <p:txBody>
          <a:bodyPr>
            <a:normAutofit fontScale="92500" lnSpcReduction="10000"/>
          </a:bodyPr>
          <a:lstStyle/>
          <a:p>
            <a:r>
              <a:rPr lang="en-US" dirty="0"/>
              <a:t>The scatter plot of Launch Site vs. Flight Number shows that:</a:t>
            </a:r>
          </a:p>
          <a:p>
            <a:pPr marL="285750" indent="-285750">
              <a:buFont typeface="Arial" panose="020B0604020202020204" pitchFamily="34" charset="0"/>
              <a:buChar char="•"/>
            </a:pPr>
            <a:r>
              <a:rPr lang="en-US" dirty="0"/>
              <a:t>As the number of flights increases, the rate of success at a launch site increases.</a:t>
            </a:r>
          </a:p>
          <a:p>
            <a:pPr marL="285750" indent="-285750">
              <a:buFont typeface="Arial" panose="020B0604020202020204" pitchFamily="34" charset="0"/>
              <a:buChar char="•"/>
            </a:pPr>
            <a:r>
              <a:rPr lang="en-US" dirty="0"/>
              <a:t>Most of the early flights (flight numbers &lt;30) were launched from CCAFS SLC 40, and were generally unsuccessful.</a:t>
            </a:r>
          </a:p>
          <a:p>
            <a:pPr marL="285750" indent="-285750">
              <a:buFont typeface="Arial" panose="020B0604020202020204" pitchFamily="34" charset="0"/>
              <a:buChar char="•"/>
            </a:pPr>
            <a:r>
              <a:rPr lang="en-US" dirty="0"/>
              <a:t>The flights from VAFB SLC 4E also show this trend, that earlier flights were less successful.</a:t>
            </a:r>
          </a:p>
          <a:p>
            <a:pPr marL="285750" indent="-285750">
              <a:buFont typeface="Arial" panose="020B0604020202020204" pitchFamily="34" charset="0"/>
              <a:buChar char="•"/>
            </a:pPr>
            <a:r>
              <a:rPr lang="en-US" dirty="0"/>
              <a:t>No early flights were launched from KSC LC 39A, so the launches from this site are more successful.</a:t>
            </a:r>
          </a:p>
          <a:p>
            <a:pPr marL="285750" indent="-285750">
              <a:buFont typeface="Arial" panose="020B0604020202020204" pitchFamily="34" charset="0"/>
              <a:buChar char="•"/>
            </a:pPr>
            <a:r>
              <a:rPr lang="en-US" dirty="0"/>
              <a:t>Above a flight number of around 30, there are significantly more successful landings (Class = 1).</a:t>
            </a:r>
          </a:p>
        </p:txBody>
      </p:sp>
    </p:spTree>
    <p:extLst>
      <p:ext uri="{BB962C8B-B14F-4D97-AF65-F5344CB8AC3E}">
        <p14:creationId xmlns:p14="http://schemas.microsoft.com/office/powerpoint/2010/main" val="2566853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ED4D5-1B8F-C789-76BC-6857C3EE9F9F}"/>
              </a:ext>
            </a:extLst>
          </p:cNvPr>
          <p:cNvSpPr>
            <a:spLocks noGrp="1"/>
          </p:cNvSpPr>
          <p:nvPr>
            <p:ph type="title"/>
          </p:nvPr>
        </p:nvSpPr>
        <p:spPr>
          <a:xfrm>
            <a:off x="841247" y="457200"/>
            <a:ext cx="3297615" cy="1600197"/>
          </a:xfrm>
        </p:spPr>
        <p:txBody>
          <a:bodyPr/>
          <a:lstStyle/>
          <a:p>
            <a:r>
              <a:rPr lang="en-US" dirty="0"/>
              <a:t>LAUNCH SITE VS. PAYLOAD MASS</a:t>
            </a:r>
          </a:p>
        </p:txBody>
      </p:sp>
      <p:pic>
        <p:nvPicPr>
          <p:cNvPr id="7" name="Content Placeholder 6">
            <a:extLst>
              <a:ext uri="{FF2B5EF4-FFF2-40B4-BE49-F238E27FC236}">
                <a16:creationId xmlns:a16="http://schemas.microsoft.com/office/drawing/2014/main" id="{35175092-5DFB-F925-EF4B-A37377C12E14}"/>
              </a:ext>
            </a:extLst>
          </p:cNvPr>
          <p:cNvPicPr>
            <a:picLocks noGrp="1" noChangeAspect="1"/>
          </p:cNvPicPr>
          <p:nvPr>
            <p:ph idx="1"/>
          </p:nvPr>
        </p:nvPicPr>
        <p:blipFill>
          <a:blip r:embed="rId2"/>
          <a:stretch>
            <a:fillRect/>
          </a:stretch>
        </p:blipFill>
        <p:spPr>
          <a:xfrm>
            <a:off x="4503738" y="1545442"/>
            <a:ext cx="6080125" cy="3767116"/>
          </a:xfrm>
          <a:ln w="28575">
            <a:solidFill>
              <a:schemeClr val="accent2">
                <a:lumMod val="75000"/>
              </a:schemeClr>
            </a:solidFill>
          </a:ln>
        </p:spPr>
      </p:pic>
      <p:sp>
        <p:nvSpPr>
          <p:cNvPr id="4" name="Text Placeholder 3">
            <a:extLst>
              <a:ext uri="{FF2B5EF4-FFF2-40B4-BE49-F238E27FC236}">
                <a16:creationId xmlns:a16="http://schemas.microsoft.com/office/drawing/2014/main" id="{D990BBFB-2D35-A0A3-F8D8-0FCE98434561}"/>
              </a:ext>
            </a:extLst>
          </p:cNvPr>
          <p:cNvSpPr>
            <a:spLocks noGrp="1"/>
          </p:cNvSpPr>
          <p:nvPr>
            <p:ph type="body" sz="half" idx="2"/>
          </p:nvPr>
        </p:nvSpPr>
        <p:spPr/>
        <p:txBody>
          <a:bodyPr>
            <a:normAutofit lnSpcReduction="10000"/>
          </a:bodyPr>
          <a:lstStyle/>
          <a:p>
            <a:r>
              <a:rPr lang="en-US" dirty="0"/>
              <a:t>The scatter plot of Launch Site vs. Payload Mass shows that:</a:t>
            </a:r>
          </a:p>
          <a:p>
            <a:pPr marL="285750" indent="-285750">
              <a:buFont typeface="Arial" panose="020B0604020202020204" pitchFamily="34" charset="0"/>
              <a:buChar char="•"/>
            </a:pPr>
            <a:r>
              <a:rPr lang="en-US" dirty="0"/>
              <a:t>Above a payload mass of around 7000 kg, there are very few unsuccessful landings,</a:t>
            </a:r>
          </a:p>
          <a:p>
            <a:pPr marL="285750" indent="-285750">
              <a:buFont typeface="Arial" panose="020B0604020202020204" pitchFamily="34" charset="0"/>
              <a:buChar char="•"/>
            </a:pPr>
            <a:r>
              <a:rPr lang="en-US" dirty="0"/>
              <a:t>but there is also far less data for these heavier launches.</a:t>
            </a:r>
          </a:p>
          <a:p>
            <a:pPr marL="285750" indent="-285750">
              <a:buFont typeface="Arial" panose="020B0604020202020204" pitchFamily="34" charset="0"/>
              <a:buChar char="•"/>
            </a:pPr>
            <a:r>
              <a:rPr lang="en-US" dirty="0"/>
              <a:t>There is no clear correlation between payload mass and success rate for a given launch site.</a:t>
            </a:r>
          </a:p>
          <a:p>
            <a:pPr marL="285750" indent="-285750">
              <a:buFont typeface="Arial" panose="020B0604020202020204" pitchFamily="34" charset="0"/>
              <a:buChar char="•"/>
            </a:pPr>
            <a:r>
              <a:rPr lang="en-US" dirty="0"/>
              <a:t>All sites launched a variety of payload masses, with most of the launches from CCAFS SLC 40 being comparatively lighter payloads (with some outliers).</a:t>
            </a:r>
          </a:p>
        </p:txBody>
      </p:sp>
    </p:spTree>
    <p:extLst>
      <p:ext uri="{BB962C8B-B14F-4D97-AF65-F5344CB8AC3E}">
        <p14:creationId xmlns:p14="http://schemas.microsoft.com/office/powerpoint/2010/main" val="19561289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ED4D5-1B8F-C789-76BC-6857C3EE9F9F}"/>
              </a:ext>
            </a:extLst>
          </p:cNvPr>
          <p:cNvSpPr>
            <a:spLocks noGrp="1"/>
          </p:cNvSpPr>
          <p:nvPr>
            <p:ph type="title"/>
          </p:nvPr>
        </p:nvSpPr>
        <p:spPr>
          <a:xfrm>
            <a:off x="1261872" y="365760"/>
            <a:ext cx="9692640" cy="1325562"/>
          </a:xfrm>
        </p:spPr>
        <p:txBody>
          <a:bodyPr anchor="b">
            <a:normAutofit/>
          </a:bodyPr>
          <a:lstStyle/>
          <a:p>
            <a:r>
              <a:rPr lang="en-US" dirty="0"/>
              <a:t>SUCCESS RATE VS. ORBIT TYPE</a:t>
            </a:r>
          </a:p>
        </p:txBody>
      </p:sp>
      <p:pic>
        <p:nvPicPr>
          <p:cNvPr id="5" name="Content Placeholder 4">
            <a:extLst>
              <a:ext uri="{FF2B5EF4-FFF2-40B4-BE49-F238E27FC236}">
                <a16:creationId xmlns:a16="http://schemas.microsoft.com/office/drawing/2014/main" id="{18DB60B7-DF10-279C-189F-C0D45E10B1C2}"/>
              </a:ext>
            </a:extLst>
          </p:cNvPr>
          <p:cNvPicPr>
            <a:picLocks noGrp="1" noChangeAspect="1"/>
          </p:cNvPicPr>
          <p:nvPr>
            <p:ph sz="half" idx="1"/>
          </p:nvPr>
        </p:nvPicPr>
        <p:blipFill>
          <a:blip r:embed="rId2"/>
          <a:stretch>
            <a:fillRect/>
          </a:stretch>
        </p:blipFill>
        <p:spPr>
          <a:xfrm>
            <a:off x="1261872" y="2173040"/>
            <a:ext cx="4480560" cy="3662857"/>
          </a:xfrm>
          <a:prstGeom prst="rect">
            <a:avLst/>
          </a:prstGeom>
          <a:noFill/>
          <a:ln w="28575">
            <a:solidFill>
              <a:schemeClr val="accent2">
                <a:lumMod val="75000"/>
              </a:schemeClr>
            </a:solidFill>
          </a:ln>
        </p:spPr>
      </p:pic>
      <p:sp>
        <p:nvSpPr>
          <p:cNvPr id="4" name="Text Placeholder 3">
            <a:extLst>
              <a:ext uri="{FF2B5EF4-FFF2-40B4-BE49-F238E27FC236}">
                <a16:creationId xmlns:a16="http://schemas.microsoft.com/office/drawing/2014/main" id="{D990BBFB-2D35-A0A3-F8D8-0FCE98434561}"/>
              </a:ext>
            </a:extLst>
          </p:cNvPr>
          <p:cNvSpPr>
            <a:spLocks noGrp="1"/>
          </p:cNvSpPr>
          <p:nvPr>
            <p:ph sz="half" idx="2"/>
          </p:nvPr>
        </p:nvSpPr>
        <p:spPr>
          <a:xfrm>
            <a:off x="6126480" y="1828800"/>
            <a:ext cx="4480560" cy="4351337"/>
          </a:xfrm>
        </p:spPr>
        <p:txBody>
          <a:bodyPr>
            <a:normAutofit lnSpcReduction="10000"/>
          </a:bodyPr>
          <a:lstStyle/>
          <a:p>
            <a:r>
              <a:rPr lang="en-US" dirty="0"/>
              <a:t>The bar chart of Success Rate vs. Orbit Type shows that the following orbits have the highest (100%) success rate:</a:t>
            </a:r>
          </a:p>
          <a:p>
            <a:pPr marL="285750" indent="-285750">
              <a:buFont typeface="Arial" panose="020B0604020202020204" pitchFamily="34" charset="0"/>
              <a:buChar char="•"/>
            </a:pPr>
            <a:r>
              <a:rPr lang="en-US" dirty="0"/>
              <a:t>ES-L1 (Earth-Sun First Lagrangian Point)</a:t>
            </a:r>
          </a:p>
          <a:p>
            <a:pPr marL="285750" indent="-285750">
              <a:buFont typeface="Arial" panose="020B0604020202020204" pitchFamily="34" charset="0"/>
              <a:buChar char="•"/>
            </a:pPr>
            <a:r>
              <a:rPr lang="en-US" dirty="0"/>
              <a:t>GEO (Geostationary Orbit)</a:t>
            </a:r>
          </a:p>
          <a:p>
            <a:pPr marL="285750" indent="-285750">
              <a:buFont typeface="Arial" panose="020B0604020202020204" pitchFamily="34" charset="0"/>
              <a:buChar char="•"/>
            </a:pPr>
            <a:r>
              <a:rPr lang="en-US" dirty="0"/>
              <a:t>HEO (High Earth Orbit)</a:t>
            </a:r>
          </a:p>
          <a:p>
            <a:pPr marL="285750" indent="-285750">
              <a:buFont typeface="Arial" panose="020B0604020202020204" pitchFamily="34" charset="0"/>
              <a:buChar char="•"/>
            </a:pPr>
            <a:r>
              <a:rPr lang="en-US" dirty="0"/>
              <a:t>SSO (Sun-synchronous Orbit)</a:t>
            </a:r>
          </a:p>
          <a:p>
            <a:r>
              <a:rPr lang="en-US" dirty="0"/>
              <a:t>The orbit with the lowest (0%) success rate is:</a:t>
            </a:r>
          </a:p>
          <a:p>
            <a:pPr marL="285750" indent="-285750">
              <a:buFont typeface="Arial" panose="020B0604020202020204" pitchFamily="34" charset="0"/>
              <a:buChar char="•"/>
            </a:pPr>
            <a:r>
              <a:rPr lang="en-US" dirty="0"/>
              <a:t>SO (Heliocentric Orbit)</a:t>
            </a:r>
          </a:p>
        </p:txBody>
      </p:sp>
    </p:spTree>
    <p:extLst>
      <p:ext uri="{BB962C8B-B14F-4D97-AF65-F5344CB8AC3E}">
        <p14:creationId xmlns:p14="http://schemas.microsoft.com/office/powerpoint/2010/main" val="3333521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CF099-6DB1-7696-164A-2A6542328AD3}"/>
              </a:ext>
            </a:extLst>
          </p:cNvPr>
          <p:cNvSpPr>
            <a:spLocks noGrp="1"/>
          </p:cNvSpPr>
          <p:nvPr>
            <p:ph type="title"/>
          </p:nvPr>
        </p:nvSpPr>
        <p:spPr>
          <a:xfrm>
            <a:off x="1016004" y="539553"/>
            <a:ext cx="6196916" cy="5768658"/>
          </a:xfrm>
        </p:spPr>
        <p:txBody>
          <a:bodyPr vert="horz" lIns="91440" tIns="45720" rIns="91440" bIns="45720" rtlCol="0" anchor="ctr">
            <a:normAutofit/>
          </a:bodyPr>
          <a:lstStyle/>
          <a:p>
            <a:pPr>
              <a:lnSpc>
                <a:spcPct val="85000"/>
              </a:lnSpc>
            </a:pPr>
            <a:r>
              <a:rPr lang="en-US" sz="4200" dirty="0">
                <a:solidFill>
                  <a:srgbClr val="FFFFFF"/>
                </a:solidFill>
                <a:latin typeface="Bahnschrift" panose="020B0502040204020203" pitchFamily="34" charset="0"/>
              </a:rPr>
              <a:t>OUTLINE</a:t>
            </a:r>
            <a:br>
              <a:rPr lang="en-US" sz="4200" dirty="0">
                <a:solidFill>
                  <a:srgbClr val="FFFFFF"/>
                </a:solidFill>
                <a:latin typeface="Bahnschrift" panose="020B0502040204020203" pitchFamily="34" charset="0"/>
              </a:rPr>
            </a:br>
            <a:br>
              <a:rPr lang="en-US" sz="4200" dirty="0">
                <a:solidFill>
                  <a:srgbClr val="FFFFFF"/>
                </a:solidFill>
                <a:latin typeface="Bahnschrift" panose="020B0502040204020203" pitchFamily="34" charset="0"/>
              </a:rPr>
            </a:br>
            <a:r>
              <a:rPr lang="en-US" sz="4200" dirty="0">
                <a:solidFill>
                  <a:schemeClr val="accent2"/>
                </a:solidFill>
                <a:latin typeface="Bahnschrift" panose="020B0502040204020203" pitchFamily="34" charset="0"/>
              </a:rPr>
              <a:t>01</a:t>
            </a:r>
            <a:r>
              <a:rPr lang="en-US" sz="4200" dirty="0">
                <a:solidFill>
                  <a:srgbClr val="FFFFFF"/>
                </a:solidFill>
                <a:latin typeface="Bahnschrift" panose="020B0502040204020203" pitchFamily="34" charset="0"/>
              </a:rPr>
              <a:t>	Executive Summary</a:t>
            </a:r>
            <a:br>
              <a:rPr lang="en-US" sz="4200" dirty="0">
                <a:solidFill>
                  <a:srgbClr val="FFFFFF"/>
                </a:solidFill>
                <a:latin typeface="Bahnschrift" panose="020B0502040204020203" pitchFamily="34" charset="0"/>
              </a:rPr>
            </a:br>
            <a:r>
              <a:rPr lang="en-US" sz="4200" dirty="0">
                <a:solidFill>
                  <a:schemeClr val="accent2"/>
                </a:solidFill>
                <a:latin typeface="Bahnschrift" panose="020B0502040204020203" pitchFamily="34" charset="0"/>
              </a:rPr>
              <a:t>02</a:t>
            </a:r>
            <a:r>
              <a:rPr lang="en-US" sz="4200" dirty="0">
                <a:solidFill>
                  <a:srgbClr val="FFFFFF"/>
                </a:solidFill>
                <a:latin typeface="Bahnschrift" panose="020B0502040204020203" pitchFamily="34" charset="0"/>
              </a:rPr>
              <a:t>	Introduction</a:t>
            </a:r>
            <a:br>
              <a:rPr lang="en-US" sz="4200" dirty="0">
                <a:solidFill>
                  <a:srgbClr val="FFFFFF"/>
                </a:solidFill>
                <a:latin typeface="Bahnschrift" panose="020B0502040204020203" pitchFamily="34" charset="0"/>
              </a:rPr>
            </a:br>
            <a:r>
              <a:rPr lang="en-US" sz="4200" dirty="0">
                <a:solidFill>
                  <a:schemeClr val="accent2"/>
                </a:solidFill>
                <a:latin typeface="Bahnschrift" panose="020B0502040204020203" pitchFamily="34" charset="0"/>
              </a:rPr>
              <a:t>03</a:t>
            </a:r>
            <a:r>
              <a:rPr lang="en-US" sz="4200" dirty="0">
                <a:solidFill>
                  <a:srgbClr val="FFFFFF"/>
                </a:solidFill>
                <a:latin typeface="Bahnschrift" panose="020B0502040204020203" pitchFamily="34" charset="0"/>
              </a:rPr>
              <a:t>	Methodology</a:t>
            </a:r>
            <a:br>
              <a:rPr lang="en-US" sz="4200" dirty="0">
                <a:solidFill>
                  <a:srgbClr val="FFFFFF"/>
                </a:solidFill>
                <a:latin typeface="Bahnschrift" panose="020B0502040204020203" pitchFamily="34" charset="0"/>
              </a:rPr>
            </a:br>
            <a:r>
              <a:rPr lang="en-US" sz="4200" dirty="0">
                <a:solidFill>
                  <a:schemeClr val="accent2"/>
                </a:solidFill>
                <a:latin typeface="Bahnschrift" panose="020B0502040204020203" pitchFamily="34" charset="0"/>
              </a:rPr>
              <a:t>04</a:t>
            </a:r>
            <a:r>
              <a:rPr lang="en-US" sz="4200" dirty="0">
                <a:solidFill>
                  <a:srgbClr val="FFFFFF"/>
                </a:solidFill>
                <a:latin typeface="Bahnschrift" panose="020B0502040204020203" pitchFamily="34" charset="0"/>
              </a:rPr>
              <a:t>	Results</a:t>
            </a:r>
            <a:br>
              <a:rPr lang="en-US" sz="4200" dirty="0">
                <a:solidFill>
                  <a:srgbClr val="FFFFFF"/>
                </a:solidFill>
                <a:latin typeface="Bahnschrift" panose="020B0502040204020203" pitchFamily="34" charset="0"/>
              </a:rPr>
            </a:br>
            <a:r>
              <a:rPr lang="en-US" sz="4200" dirty="0">
                <a:solidFill>
                  <a:schemeClr val="accent2"/>
                </a:solidFill>
                <a:latin typeface="Bahnschrift" panose="020B0502040204020203" pitchFamily="34" charset="0"/>
              </a:rPr>
              <a:t>05</a:t>
            </a:r>
            <a:r>
              <a:rPr lang="en-US" sz="4200" dirty="0">
                <a:solidFill>
                  <a:srgbClr val="FFFFFF"/>
                </a:solidFill>
                <a:latin typeface="Bahnschrift" panose="020B0502040204020203" pitchFamily="34" charset="0"/>
              </a:rPr>
              <a:t>	Conclusions</a:t>
            </a:r>
            <a:br>
              <a:rPr lang="en-US" sz="4200" dirty="0">
                <a:solidFill>
                  <a:srgbClr val="FFFFFF"/>
                </a:solidFill>
              </a:rPr>
            </a:br>
            <a:endParaRPr lang="en-US" sz="4200" dirty="0">
              <a:solidFill>
                <a:srgbClr val="FFFFFF"/>
              </a:solidFill>
            </a:endParaRPr>
          </a:p>
        </p:txBody>
      </p:sp>
    </p:spTree>
    <p:extLst>
      <p:ext uri="{BB962C8B-B14F-4D97-AF65-F5344CB8AC3E}">
        <p14:creationId xmlns:p14="http://schemas.microsoft.com/office/powerpoint/2010/main" val="1773457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ED4D5-1B8F-C789-76BC-6857C3EE9F9F}"/>
              </a:ext>
            </a:extLst>
          </p:cNvPr>
          <p:cNvSpPr>
            <a:spLocks noGrp="1"/>
          </p:cNvSpPr>
          <p:nvPr>
            <p:ph type="title"/>
          </p:nvPr>
        </p:nvSpPr>
        <p:spPr>
          <a:xfrm>
            <a:off x="841247" y="457200"/>
            <a:ext cx="3297615" cy="1600197"/>
          </a:xfrm>
        </p:spPr>
        <p:txBody>
          <a:bodyPr/>
          <a:lstStyle/>
          <a:p>
            <a:r>
              <a:rPr lang="en-US" dirty="0"/>
              <a:t>ORBIT TYPE VS. FLIGHT NUMBER</a:t>
            </a:r>
          </a:p>
        </p:txBody>
      </p:sp>
      <p:pic>
        <p:nvPicPr>
          <p:cNvPr id="6" name="Content Placeholder 5">
            <a:extLst>
              <a:ext uri="{FF2B5EF4-FFF2-40B4-BE49-F238E27FC236}">
                <a16:creationId xmlns:a16="http://schemas.microsoft.com/office/drawing/2014/main" id="{F431ED50-DDDB-FA33-11E4-3A5D9AB26111}"/>
              </a:ext>
            </a:extLst>
          </p:cNvPr>
          <p:cNvPicPr>
            <a:picLocks noGrp="1" noChangeAspect="1"/>
          </p:cNvPicPr>
          <p:nvPr>
            <p:ph idx="1"/>
          </p:nvPr>
        </p:nvPicPr>
        <p:blipFill>
          <a:blip r:embed="rId2"/>
          <a:stretch>
            <a:fillRect/>
          </a:stretch>
        </p:blipFill>
        <p:spPr>
          <a:xfrm>
            <a:off x="4503738" y="1438394"/>
            <a:ext cx="6080125" cy="3981212"/>
          </a:xfrm>
          <a:ln w="28575">
            <a:solidFill>
              <a:schemeClr val="accent2">
                <a:lumMod val="75000"/>
              </a:schemeClr>
            </a:solidFill>
          </a:ln>
        </p:spPr>
      </p:pic>
      <p:sp>
        <p:nvSpPr>
          <p:cNvPr id="4" name="Text Placeholder 3">
            <a:extLst>
              <a:ext uri="{FF2B5EF4-FFF2-40B4-BE49-F238E27FC236}">
                <a16:creationId xmlns:a16="http://schemas.microsoft.com/office/drawing/2014/main" id="{D990BBFB-2D35-A0A3-F8D8-0FCE98434561}"/>
              </a:ext>
            </a:extLst>
          </p:cNvPr>
          <p:cNvSpPr>
            <a:spLocks noGrp="1"/>
          </p:cNvSpPr>
          <p:nvPr>
            <p:ph type="body" sz="half" idx="2"/>
          </p:nvPr>
        </p:nvSpPr>
        <p:spPr/>
        <p:txBody>
          <a:bodyPr>
            <a:normAutofit fontScale="92500" lnSpcReduction="20000"/>
          </a:bodyPr>
          <a:lstStyle/>
          <a:p>
            <a:r>
              <a:rPr lang="en-US" dirty="0"/>
              <a:t>This scatter plot of Orbit Type vs. Flight number shows a few useful things that the previous plots did not, such as:</a:t>
            </a:r>
          </a:p>
          <a:p>
            <a:pPr marL="285750" indent="-285750">
              <a:buFont typeface="Arial" panose="020B0604020202020204" pitchFamily="34" charset="0"/>
              <a:buChar char="•"/>
            </a:pPr>
            <a:r>
              <a:rPr lang="en-US" dirty="0"/>
              <a:t>The 100% success rate of GEO, HEO, and ES-L1 orbits can be explained by only having 1 flight into the respective orbits.</a:t>
            </a:r>
          </a:p>
          <a:p>
            <a:pPr marL="285750" indent="-285750">
              <a:buFont typeface="Arial" panose="020B0604020202020204" pitchFamily="34" charset="0"/>
              <a:buChar char="•"/>
            </a:pPr>
            <a:r>
              <a:rPr lang="en-US" dirty="0"/>
              <a:t>The 100% success rate in SSO is more impressive, with 5 successful flights. </a:t>
            </a:r>
          </a:p>
          <a:p>
            <a:pPr marL="285750" indent="-285750">
              <a:buFont typeface="Arial" panose="020B0604020202020204" pitchFamily="34" charset="0"/>
              <a:buChar char="•"/>
            </a:pPr>
            <a:r>
              <a:rPr lang="en-US" dirty="0"/>
              <a:t>There is little relationship between Flight Number and Success Rate for GTO.</a:t>
            </a:r>
          </a:p>
          <a:p>
            <a:pPr marL="285750" indent="-285750">
              <a:buFont typeface="Arial" panose="020B0604020202020204" pitchFamily="34" charset="0"/>
              <a:buChar char="•"/>
            </a:pPr>
            <a:r>
              <a:rPr lang="en-US" dirty="0"/>
              <a:t>Generally, as Flight Number increases, the success rate increases. This is most extreme for LEO, where unsuccessful landings only occurred for the low flight numbers (early launches).</a:t>
            </a:r>
          </a:p>
        </p:txBody>
      </p:sp>
    </p:spTree>
    <p:extLst>
      <p:ext uri="{BB962C8B-B14F-4D97-AF65-F5344CB8AC3E}">
        <p14:creationId xmlns:p14="http://schemas.microsoft.com/office/powerpoint/2010/main" val="1536014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ED4D5-1B8F-C789-76BC-6857C3EE9F9F}"/>
              </a:ext>
            </a:extLst>
          </p:cNvPr>
          <p:cNvSpPr>
            <a:spLocks noGrp="1"/>
          </p:cNvSpPr>
          <p:nvPr>
            <p:ph type="title"/>
          </p:nvPr>
        </p:nvSpPr>
        <p:spPr>
          <a:xfrm>
            <a:off x="841247" y="457200"/>
            <a:ext cx="3297615" cy="1600197"/>
          </a:xfrm>
        </p:spPr>
        <p:txBody>
          <a:bodyPr/>
          <a:lstStyle/>
          <a:p>
            <a:r>
              <a:rPr lang="en-US" dirty="0"/>
              <a:t>ORBIT TYPE VS. PAYLOAD MASS</a:t>
            </a:r>
          </a:p>
        </p:txBody>
      </p:sp>
      <p:pic>
        <p:nvPicPr>
          <p:cNvPr id="6" name="Content Placeholder 5">
            <a:extLst>
              <a:ext uri="{FF2B5EF4-FFF2-40B4-BE49-F238E27FC236}">
                <a16:creationId xmlns:a16="http://schemas.microsoft.com/office/drawing/2014/main" id="{82B077C5-1EC5-2CEC-863B-9A91CF8304C5}"/>
              </a:ext>
            </a:extLst>
          </p:cNvPr>
          <p:cNvPicPr>
            <a:picLocks noGrp="1" noChangeAspect="1"/>
          </p:cNvPicPr>
          <p:nvPr>
            <p:ph idx="1"/>
          </p:nvPr>
        </p:nvPicPr>
        <p:blipFill>
          <a:blip r:embed="rId2"/>
          <a:stretch>
            <a:fillRect/>
          </a:stretch>
        </p:blipFill>
        <p:spPr>
          <a:xfrm>
            <a:off x="4503738" y="1439685"/>
            <a:ext cx="6080125" cy="3978630"/>
          </a:xfrm>
          <a:ln w="28575">
            <a:solidFill>
              <a:schemeClr val="accent2">
                <a:lumMod val="75000"/>
              </a:schemeClr>
            </a:solidFill>
          </a:ln>
        </p:spPr>
      </p:pic>
      <p:sp>
        <p:nvSpPr>
          <p:cNvPr id="4" name="Text Placeholder 3">
            <a:extLst>
              <a:ext uri="{FF2B5EF4-FFF2-40B4-BE49-F238E27FC236}">
                <a16:creationId xmlns:a16="http://schemas.microsoft.com/office/drawing/2014/main" id="{D990BBFB-2D35-A0A3-F8D8-0FCE98434561}"/>
              </a:ext>
            </a:extLst>
          </p:cNvPr>
          <p:cNvSpPr>
            <a:spLocks noGrp="1"/>
          </p:cNvSpPr>
          <p:nvPr>
            <p:ph type="body" sz="half" idx="2"/>
          </p:nvPr>
        </p:nvSpPr>
        <p:spPr/>
        <p:txBody>
          <a:bodyPr>
            <a:normAutofit/>
          </a:bodyPr>
          <a:lstStyle/>
          <a:p>
            <a:r>
              <a:rPr lang="en-US" dirty="0"/>
              <a:t>This scatter plot of Orbit Type vs. Payload Mass shows that:</a:t>
            </a:r>
          </a:p>
          <a:p>
            <a:pPr marL="285750" indent="-285750">
              <a:buFont typeface="Arial" panose="020B0604020202020204" pitchFamily="34" charset="0"/>
              <a:buChar char="•"/>
            </a:pPr>
            <a:r>
              <a:rPr lang="en-US" dirty="0"/>
              <a:t>The following orbit types have more success with heavy payloads:</a:t>
            </a:r>
          </a:p>
          <a:p>
            <a:pPr marL="742950" lvl="1" indent="-285750">
              <a:buFont typeface="Arial" panose="020B0604020202020204" pitchFamily="34" charset="0"/>
              <a:buChar char="•"/>
            </a:pPr>
            <a:r>
              <a:rPr lang="en-US" dirty="0"/>
              <a:t>PO</a:t>
            </a:r>
          </a:p>
          <a:p>
            <a:pPr marL="742950" lvl="1" indent="-285750">
              <a:buFont typeface="Arial" panose="020B0604020202020204" pitchFamily="34" charset="0"/>
              <a:buChar char="•"/>
            </a:pPr>
            <a:r>
              <a:rPr lang="en-US" dirty="0"/>
              <a:t>ISS</a:t>
            </a:r>
          </a:p>
          <a:p>
            <a:pPr marL="742950" lvl="1" indent="-285750">
              <a:buFont typeface="Arial" panose="020B0604020202020204" pitchFamily="34" charset="0"/>
              <a:buChar char="•"/>
            </a:pPr>
            <a:r>
              <a:rPr lang="en-US" dirty="0"/>
              <a:t>LEO</a:t>
            </a:r>
          </a:p>
          <a:p>
            <a:pPr marL="285750" indent="-285750">
              <a:buFont typeface="Arial" panose="020B0604020202020204" pitchFamily="34" charset="0"/>
              <a:buChar char="•"/>
            </a:pPr>
            <a:r>
              <a:rPr lang="en-US" dirty="0"/>
              <a:t>For GTO, the relationship between payload mass and success rate is unclear.</a:t>
            </a:r>
          </a:p>
          <a:p>
            <a:pPr marL="285750" indent="-285750">
              <a:buFont typeface="Arial" panose="020B0604020202020204" pitchFamily="34" charset="0"/>
              <a:buChar char="•"/>
            </a:pPr>
            <a:r>
              <a:rPr lang="en-US" dirty="0"/>
              <a:t>VLEO (Very Low Earth Orbit) launches are associated with heavier payloads, which makes intuitive sense.</a:t>
            </a:r>
          </a:p>
        </p:txBody>
      </p:sp>
    </p:spTree>
    <p:extLst>
      <p:ext uri="{BB962C8B-B14F-4D97-AF65-F5344CB8AC3E}">
        <p14:creationId xmlns:p14="http://schemas.microsoft.com/office/powerpoint/2010/main" val="4026442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ED4D5-1B8F-C789-76BC-6857C3EE9F9F}"/>
              </a:ext>
            </a:extLst>
          </p:cNvPr>
          <p:cNvSpPr>
            <a:spLocks noGrp="1"/>
          </p:cNvSpPr>
          <p:nvPr>
            <p:ph type="title"/>
          </p:nvPr>
        </p:nvSpPr>
        <p:spPr>
          <a:xfrm>
            <a:off x="1261872" y="365760"/>
            <a:ext cx="9692640" cy="1325562"/>
          </a:xfrm>
        </p:spPr>
        <p:txBody>
          <a:bodyPr anchor="b">
            <a:normAutofit/>
          </a:bodyPr>
          <a:lstStyle/>
          <a:p>
            <a:r>
              <a:rPr lang="en-US" dirty="0"/>
              <a:t>LAUNCH SUCCESS YEARLY TREND</a:t>
            </a:r>
          </a:p>
        </p:txBody>
      </p:sp>
      <p:pic>
        <p:nvPicPr>
          <p:cNvPr id="5" name="Content Placeholder 4">
            <a:extLst>
              <a:ext uri="{FF2B5EF4-FFF2-40B4-BE49-F238E27FC236}">
                <a16:creationId xmlns:a16="http://schemas.microsoft.com/office/drawing/2014/main" id="{31FCCAD7-7008-DC98-B0EC-56CDA1B099A6}"/>
              </a:ext>
            </a:extLst>
          </p:cNvPr>
          <p:cNvPicPr>
            <a:picLocks noGrp="1" noChangeAspect="1"/>
          </p:cNvPicPr>
          <p:nvPr>
            <p:ph sz="half" idx="1"/>
          </p:nvPr>
        </p:nvPicPr>
        <p:blipFill>
          <a:blip r:embed="rId2"/>
          <a:stretch>
            <a:fillRect/>
          </a:stretch>
        </p:blipFill>
        <p:spPr>
          <a:xfrm>
            <a:off x="1261872" y="2173040"/>
            <a:ext cx="4480560" cy="3662857"/>
          </a:xfrm>
          <a:prstGeom prst="rect">
            <a:avLst/>
          </a:prstGeom>
          <a:noFill/>
          <a:ln w="28575">
            <a:solidFill>
              <a:schemeClr val="accent2">
                <a:lumMod val="75000"/>
              </a:schemeClr>
            </a:solidFill>
          </a:ln>
        </p:spPr>
      </p:pic>
      <p:sp>
        <p:nvSpPr>
          <p:cNvPr id="4" name="Text Placeholder 3">
            <a:extLst>
              <a:ext uri="{FF2B5EF4-FFF2-40B4-BE49-F238E27FC236}">
                <a16:creationId xmlns:a16="http://schemas.microsoft.com/office/drawing/2014/main" id="{D990BBFB-2D35-A0A3-F8D8-0FCE98434561}"/>
              </a:ext>
            </a:extLst>
          </p:cNvPr>
          <p:cNvSpPr>
            <a:spLocks noGrp="1"/>
          </p:cNvSpPr>
          <p:nvPr>
            <p:ph sz="half" idx="2"/>
          </p:nvPr>
        </p:nvSpPr>
        <p:spPr>
          <a:xfrm>
            <a:off x="6126480" y="1828800"/>
            <a:ext cx="4480560" cy="4351337"/>
          </a:xfrm>
        </p:spPr>
        <p:txBody>
          <a:bodyPr>
            <a:normAutofit/>
          </a:bodyPr>
          <a:lstStyle/>
          <a:p>
            <a:r>
              <a:rPr lang="en-US" dirty="0"/>
              <a:t>The line chart of yearly average success rate shows that:</a:t>
            </a:r>
          </a:p>
          <a:p>
            <a:pPr marL="285750" indent="-285750">
              <a:buFont typeface="Arial" panose="020B0604020202020204" pitchFamily="34" charset="0"/>
              <a:buChar char="•"/>
            </a:pPr>
            <a:r>
              <a:rPr lang="en-US" dirty="0"/>
              <a:t>Between 2010 and 2013, all landings were unsuccessful (as the success rate is 0).</a:t>
            </a:r>
          </a:p>
          <a:p>
            <a:pPr marL="285750" indent="-285750">
              <a:buFont typeface="Arial" panose="020B0604020202020204" pitchFamily="34" charset="0"/>
              <a:buChar char="•"/>
            </a:pPr>
            <a:r>
              <a:rPr lang="en-US" dirty="0"/>
              <a:t>After 2013, the success rate generally increased, despite small dips in 2018 and 2020.</a:t>
            </a:r>
          </a:p>
          <a:p>
            <a:pPr marL="285750" indent="-285750">
              <a:buFont typeface="Arial" panose="020B0604020202020204" pitchFamily="34" charset="0"/>
              <a:buChar char="•"/>
            </a:pPr>
            <a:r>
              <a:rPr lang="en-US" dirty="0"/>
              <a:t>After 2016, there was always a greater than 50% chance of success.</a:t>
            </a:r>
          </a:p>
        </p:txBody>
      </p:sp>
    </p:spTree>
    <p:extLst>
      <p:ext uri="{BB962C8B-B14F-4D97-AF65-F5344CB8AC3E}">
        <p14:creationId xmlns:p14="http://schemas.microsoft.com/office/powerpoint/2010/main" val="18304216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42260-0B39-24C8-C5FF-855FA04781A4}"/>
              </a:ext>
            </a:extLst>
          </p:cNvPr>
          <p:cNvSpPr>
            <a:spLocks noGrp="1"/>
          </p:cNvSpPr>
          <p:nvPr>
            <p:ph type="title"/>
          </p:nvPr>
        </p:nvSpPr>
        <p:spPr>
          <a:xfrm>
            <a:off x="1261872" y="1292860"/>
            <a:ext cx="9692640" cy="1325562"/>
          </a:xfrm>
        </p:spPr>
        <p:txBody>
          <a:bodyPr/>
          <a:lstStyle/>
          <a:p>
            <a:pPr algn="ctr"/>
            <a:r>
              <a:rPr lang="en-US" dirty="0"/>
              <a:t>EDA </a:t>
            </a:r>
            <a:r>
              <a:rPr lang="en-US" dirty="0">
                <a:solidFill>
                  <a:srgbClr val="8784C7"/>
                </a:solidFill>
              </a:rPr>
              <a:t>USING SQL</a:t>
            </a:r>
          </a:p>
        </p:txBody>
      </p:sp>
      <p:pic>
        <p:nvPicPr>
          <p:cNvPr id="10" name="Picture 9" descr="A computer screen with arrows&#10;&#10;Description automatically generated">
            <a:extLst>
              <a:ext uri="{FF2B5EF4-FFF2-40B4-BE49-F238E27FC236}">
                <a16:creationId xmlns:a16="http://schemas.microsoft.com/office/drawing/2014/main" id="{C7AC5CDF-34B3-4383-0DAE-EDEFE6976C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5306" y="3467481"/>
            <a:ext cx="2148840" cy="2148840"/>
          </a:xfrm>
          <a:prstGeom prst="rect">
            <a:avLst/>
          </a:prstGeom>
        </p:spPr>
      </p:pic>
      <p:pic>
        <p:nvPicPr>
          <p:cNvPr id="12" name="Picture 11" descr="A purple and blue line art of a computer server&#10;&#10;Description automatically generated">
            <a:extLst>
              <a:ext uri="{FF2B5EF4-FFF2-40B4-BE49-F238E27FC236}">
                <a16:creationId xmlns:a16="http://schemas.microsoft.com/office/drawing/2014/main" id="{108615F6-CABA-7597-2E5C-E8150E3F62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7856" y="3467481"/>
            <a:ext cx="2148840" cy="2148840"/>
          </a:xfrm>
          <a:prstGeom prst="rect">
            <a:avLst/>
          </a:prstGeom>
        </p:spPr>
      </p:pic>
    </p:spTree>
    <p:extLst>
      <p:ext uri="{BB962C8B-B14F-4D97-AF65-F5344CB8AC3E}">
        <p14:creationId xmlns:p14="http://schemas.microsoft.com/office/powerpoint/2010/main" val="3752340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descr="A number in a circle&#10;&#10;Description automatically generated">
            <a:extLst>
              <a:ext uri="{FF2B5EF4-FFF2-40B4-BE49-F238E27FC236}">
                <a16:creationId xmlns:a16="http://schemas.microsoft.com/office/drawing/2014/main" id="{76ED2EB0-0F42-553C-742B-0F7BE9652B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7771" y="5177332"/>
            <a:ext cx="457200" cy="457200"/>
          </a:xfrm>
          <a:prstGeom prst="rect">
            <a:avLst/>
          </a:prstGeom>
        </p:spPr>
      </p:pic>
      <p:pic>
        <p:nvPicPr>
          <p:cNvPr id="42" name="Picture 41" descr="A logo with a number in a circle&#10;&#10;Description automatically generated">
            <a:extLst>
              <a:ext uri="{FF2B5EF4-FFF2-40B4-BE49-F238E27FC236}">
                <a16:creationId xmlns:a16="http://schemas.microsoft.com/office/drawing/2014/main" id="{BB53855C-14CC-A022-62E2-88537CB141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7771" y="3389698"/>
            <a:ext cx="457200" cy="457200"/>
          </a:xfrm>
          <a:prstGeom prst="rect">
            <a:avLst/>
          </a:prstGeom>
        </p:spPr>
      </p:pic>
      <p:sp>
        <p:nvSpPr>
          <p:cNvPr id="2" name="Title 1">
            <a:extLst>
              <a:ext uri="{FF2B5EF4-FFF2-40B4-BE49-F238E27FC236}">
                <a16:creationId xmlns:a16="http://schemas.microsoft.com/office/drawing/2014/main" id="{D9526938-3F98-BBD9-6A51-8570AE7F3451}"/>
              </a:ext>
            </a:extLst>
          </p:cNvPr>
          <p:cNvSpPr>
            <a:spLocks noGrp="1"/>
          </p:cNvSpPr>
          <p:nvPr>
            <p:ph type="title"/>
          </p:nvPr>
        </p:nvSpPr>
        <p:spPr>
          <a:xfrm>
            <a:off x="532765" y="459066"/>
            <a:ext cx="3200400" cy="1600197"/>
          </a:xfrm>
        </p:spPr>
        <p:txBody>
          <a:bodyPr/>
          <a:lstStyle/>
          <a:p>
            <a:r>
              <a:rPr lang="en-US" dirty="0"/>
              <a:t>OVERVIEW OF THE DATASET </a:t>
            </a:r>
            <a:r>
              <a:rPr lang="en-US" dirty="0">
                <a:solidFill>
                  <a:schemeClr val="accent2"/>
                </a:solidFill>
              </a:rPr>
              <a:t>USING SQL</a:t>
            </a:r>
          </a:p>
        </p:txBody>
      </p:sp>
      <p:sp>
        <p:nvSpPr>
          <p:cNvPr id="4" name="Text Placeholder 3">
            <a:extLst>
              <a:ext uri="{FF2B5EF4-FFF2-40B4-BE49-F238E27FC236}">
                <a16:creationId xmlns:a16="http://schemas.microsoft.com/office/drawing/2014/main" id="{D54D6395-1EBE-62B4-2FCF-063ED8E25CA3}"/>
              </a:ext>
            </a:extLst>
          </p:cNvPr>
          <p:cNvSpPr>
            <a:spLocks noGrp="1"/>
          </p:cNvSpPr>
          <p:nvPr>
            <p:ph type="body" sz="half" idx="2"/>
          </p:nvPr>
        </p:nvSpPr>
        <p:spPr>
          <a:xfrm>
            <a:off x="532765" y="2101600"/>
            <a:ext cx="3200400" cy="4221818"/>
          </a:xfrm>
        </p:spPr>
        <p:txBody>
          <a:bodyPr>
            <a:normAutofit lnSpcReduction="10000"/>
          </a:bodyPr>
          <a:lstStyle/>
          <a:p>
            <a:pPr marL="342900" indent="-342900">
              <a:buFont typeface="+mj-lt"/>
              <a:buAutoNum type="arabicPeriod"/>
            </a:pPr>
            <a:r>
              <a:rPr lang="en-US" dirty="0"/>
              <a:t>Display the names of the unique launch sites  in the space mission</a:t>
            </a:r>
          </a:p>
          <a:p>
            <a:pPr marL="342900" indent="-342900">
              <a:buFont typeface="+mj-lt"/>
              <a:buAutoNum type="arabicPeriod"/>
            </a:pPr>
            <a:r>
              <a:rPr lang="en-US" dirty="0"/>
              <a:t>Display 5 records where launch sites begin with the string 'CCA'</a:t>
            </a:r>
          </a:p>
          <a:p>
            <a:pPr marL="342900" indent="-342900">
              <a:buFont typeface="+mj-lt"/>
              <a:buAutoNum type="arabicPeriod"/>
            </a:pPr>
            <a:r>
              <a:rPr lang="en-US" dirty="0"/>
              <a:t>Display the total payload mass carried by boosters launched by NASA (CRS)</a:t>
            </a:r>
          </a:p>
          <a:p>
            <a:pPr marL="342900" indent="-342900">
              <a:buFont typeface="+mj-lt"/>
              <a:buAutoNum type="arabicPeriod"/>
            </a:pPr>
            <a:r>
              <a:rPr lang="en-US" dirty="0"/>
              <a:t>Display average payload mass carried by booster version F9 v1.1</a:t>
            </a:r>
          </a:p>
          <a:p>
            <a:pPr marL="342900" indent="-342900">
              <a:buFont typeface="+mj-lt"/>
              <a:buAutoNum type="arabicPeriod"/>
            </a:pPr>
            <a:r>
              <a:rPr lang="en-US" dirty="0"/>
              <a:t>List the date when the first successful landing outcome in ground pad was achieved.</a:t>
            </a:r>
          </a:p>
          <a:p>
            <a:pPr marL="342900" indent="-342900">
              <a:buFont typeface="+mj-lt"/>
              <a:buAutoNum type="arabicPeriod"/>
            </a:pPr>
            <a:r>
              <a:rPr lang="en-US" dirty="0"/>
              <a:t>List the names of the boosters which have success in drone ship and have payload mass greater than 4000 but less than 6000</a:t>
            </a:r>
          </a:p>
        </p:txBody>
      </p:sp>
      <p:grpSp>
        <p:nvGrpSpPr>
          <p:cNvPr id="11" name="Group 10">
            <a:extLst>
              <a:ext uri="{FF2B5EF4-FFF2-40B4-BE49-F238E27FC236}">
                <a16:creationId xmlns:a16="http://schemas.microsoft.com/office/drawing/2014/main" id="{93E4987A-4388-313F-AB16-4D20997A77B5}"/>
              </a:ext>
            </a:extLst>
          </p:cNvPr>
          <p:cNvGrpSpPr/>
          <p:nvPr/>
        </p:nvGrpSpPr>
        <p:grpSpPr>
          <a:xfrm>
            <a:off x="6705280" y="561563"/>
            <a:ext cx="1690816" cy="2005358"/>
            <a:chOff x="5486400" y="3181396"/>
            <a:chExt cx="1690816" cy="2005358"/>
          </a:xfrm>
        </p:grpSpPr>
        <p:pic>
          <p:nvPicPr>
            <p:cNvPr id="8" name="Content Placeholder 5">
              <a:extLst>
                <a:ext uri="{FF2B5EF4-FFF2-40B4-BE49-F238E27FC236}">
                  <a16:creationId xmlns:a16="http://schemas.microsoft.com/office/drawing/2014/main" id="{5BF079F4-2AE7-E744-F511-6AC749A29F8B}"/>
                </a:ext>
              </a:extLst>
            </p:cNvPr>
            <p:cNvPicPr>
              <a:picLocks noChangeAspect="1"/>
            </p:cNvPicPr>
            <p:nvPr/>
          </p:nvPicPr>
          <p:blipFill rotWithShape="1">
            <a:blip r:embed="rId4"/>
            <a:srcRect l="2856" t="57335" b="27585"/>
            <a:stretch/>
          </p:blipFill>
          <p:spPr>
            <a:xfrm>
              <a:off x="5486400" y="3181396"/>
              <a:ext cx="1690816" cy="827388"/>
            </a:xfrm>
            <a:prstGeom prst="rect">
              <a:avLst/>
            </a:prstGeom>
            <a:ln w="28575">
              <a:solidFill>
                <a:schemeClr val="accent2">
                  <a:lumMod val="75000"/>
                </a:schemeClr>
              </a:solidFill>
            </a:ln>
          </p:spPr>
        </p:pic>
        <p:pic>
          <p:nvPicPr>
            <p:cNvPr id="10" name="Content Placeholder 5">
              <a:extLst>
                <a:ext uri="{FF2B5EF4-FFF2-40B4-BE49-F238E27FC236}">
                  <a16:creationId xmlns:a16="http://schemas.microsoft.com/office/drawing/2014/main" id="{3BA93EC4-8158-3600-E0CC-A424E42A30D7}"/>
                </a:ext>
              </a:extLst>
            </p:cNvPr>
            <p:cNvPicPr>
              <a:picLocks noChangeAspect="1"/>
            </p:cNvPicPr>
            <p:nvPr/>
          </p:nvPicPr>
          <p:blipFill rotWithShape="1">
            <a:blip r:embed="rId4"/>
            <a:srcRect l="2856" t="78455"/>
            <a:stretch/>
          </p:blipFill>
          <p:spPr>
            <a:xfrm>
              <a:off x="5486400" y="4004734"/>
              <a:ext cx="1690816" cy="1182020"/>
            </a:xfrm>
            <a:prstGeom prst="rect">
              <a:avLst/>
            </a:prstGeom>
            <a:ln w="28575">
              <a:solidFill>
                <a:schemeClr val="accent2">
                  <a:lumMod val="75000"/>
                </a:schemeClr>
              </a:solidFill>
            </a:ln>
          </p:spPr>
        </p:pic>
      </p:grpSp>
      <p:grpSp>
        <p:nvGrpSpPr>
          <p:cNvPr id="18" name="Group 17">
            <a:extLst>
              <a:ext uri="{FF2B5EF4-FFF2-40B4-BE49-F238E27FC236}">
                <a16:creationId xmlns:a16="http://schemas.microsoft.com/office/drawing/2014/main" id="{0814B1AE-BBE5-4B23-331D-E358FEE4651F}"/>
              </a:ext>
            </a:extLst>
          </p:cNvPr>
          <p:cNvGrpSpPr/>
          <p:nvPr/>
        </p:nvGrpSpPr>
        <p:grpSpPr>
          <a:xfrm>
            <a:off x="4443063" y="905937"/>
            <a:ext cx="1646556" cy="1663020"/>
            <a:chOff x="4553952" y="902368"/>
            <a:chExt cx="1646556" cy="1663020"/>
          </a:xfrm>
        </p:grpSpPr>
        <p:pic>
          <p:nvPicPr>
            <p:cNvPr id="13" name="Picture 12">
              <a:extLst>
                <a:ext uri="{FF2B5EF4-FFF2-40B4-BE49-F238E27FC236}">
                  <a16:creationId xmlns:a16="http://schemas.microsoft.com/office/drawing/2014/main" id="{322802CA-933A-B4CE-8F51-72AF77462E06}"/>
                </a:ext>
              </a:extLst>
            </p:cNvPr>
            <p:cNvPicPr>
              <a:picLocks noChangeAspect="1"/>
            </p:cNvPicPr>
            <p:nvPr/>
          </p:nvPicPr>
          <p:blipFill rotWithShape="1">
            <a:blip r:embed="rId4"/>
            <a:srcRect l="2665" t="17819" b="62053"/>
            <a:stretch/>
          </p:blipFill>
          <p:spPr>
            <a:xfrm>
              <a:off x="4553952" y="1492090"/>
              <a:ext cx="1646555" cy="1073298"/>
            </a:xfrm>
            <a:prstGeom prst="rect">
              <a:avLst/>
            </a:prstGeom>
            <a:ln w="28575">
              <a:solidFill>
                <a:schemeClr val="accent2">
                  <a:lumMod val="75000"/>
                </a:schemeClr>
              </a:solidFill>
            </a:ln>
          </p:spPr>
        </p:pic>
        <p:pic>
          <p:nvPicPr>
            <p:cNvPr id="15" name="Picture 14">
              <a:extLst>
                <a:ext uri="{FF2B5EF4-FFF2-40B4-BE49-F238E27FC236}">
                  <a16:creationId xmlns:a16="http://schemas.microsoft.com/office/drawing/2014/main" id="{EA090888-6747-98EE-8CF8-EFA680E4D63A}"/>
                </a:ext>
              </a:extLst>
            </p:cNvPr>
            <p:cNvPicPr>
              <a:picLocks noChangeAspect="1"/>
            </p:cNvPicPr>
            <p:nvPr/>
          </p:nvPicPr>
          <p:blipFill rotWithShape="1">
            <a:blip r:embed="rId4"/>
            <a:srcRect l="2665" t="902" b="88039"/>
            <a:stretch/>
          </p:blipFill>
          <p:spPr>
            <a:xfrm>
              <a:off x="4553953" y="902368"/>
              <a:ext cx="1646555" cy="589722"/>
            </a:xfrm>
            <a:prstGeom prst="rect">
              <a:avLst/>
            </a:prstGeom>
            <a:ln w="28575">
              <a:solidFill>
                <a:schemeClr val="accent2">
                  <a:lumMod val="75000"/>
                </a:schemeClr>
              </a:solidFill>
            </a:ln>
          </p:spPr>
        </p:pic>
      </p:grpSp>
      <p:grpSp>
        <p:nvGrpSpPr>
          <p:cNvPr id="28" name="Group 27">
            <a:extLst>
              <a:ext uri="{FF2B5EF4-FFF2-40B4-BE49-F238E27FC236}">
                <a16:creationId xmlns:a16="http://schemas.microsoft.com/office/drawing/2014/main" id="{097CE4B6-F19D-F080-DC63-3F64199AFFB6}"/>
              </a:ext>
            </a:extLst>
          </p:cNvPr>
          <p:cNvGrpSpPr/>
          <p:nvPr/>
        </p:nvGrpSpPr>
        <p:grpSpPr>
          <a:xfrm>
            <a:off x="9100663" y="1447987"/>
            <a:ext cx="2698850" cy="1118934"/>
            <a:chOff x="4608093" y="1377616"/>
            <a:chExt cx="2698850" cy="1118934"/>
          </a:xfrm>
        </p:grpSpPr>
        <p:pic>
          <p:nvPicPr>
            <p:cNvPr id="20" name="Picture 19">
              <a:extLst>
                <a:ext uri="{FF2B5EF4-FFF2-40B4-BE49-F238E27FC236}">
                  <a16:creationId xmlns:a16="http://schemas.microsoft.com/office/drawing/2014/main" id="{E7196823-B394-9314-01DF-F46BEFDD2B8C}"/>
                </a:ext>
              </a:extLst>
            </p:cNvPr>
            <p:cNvPicPr>
              <a:picLocks noChangeAspect="1"/>
            </p:cNvPicPr>
            <p:nvPr/>
          </p:nvPicPr>
          <p:blipFill rotWithShape="1">
            <a:blip r:embed="rId5"/>
            <a:srcRect l="1617" t="1421" r="-1" b="81739"/>
            <a:stretch/>
          </p:blipFill>
          <p:spPr>
            <a:xfrm>
              <a:off x="4608094" y="1377616"/>
              <a:ext cx="2698849" cy="679781"/>
            </a:xfrm>
            <a:prstGeom prst="rect">
              <a:avLst/>
            </a:prstGeom>
            <a:ln w="28575">
              <a:solidFill>
                <a:schemeClr val="accent2">
                  <a:lumMod val="75000"/>
                </a:schemeClr>
              </a:solidFill>
            </a:ln>
          </p:spPr>
        </p:pic>
        <p:pic>
          <p:nvPicPr>
            <p:cNvPr id="24" name="Picture 23">
              <a:extLst>
                <a:ext uri="{FF2B5EF4-FFF2-40B4-BE49-F238E27FC236}">
                  <a16:creationId xmlns:a16="http://schemas.microsoft.com/office/drawing/2014/main" id="{827F949D-27D1-3BCC-9B86-4D15E2710850}"/>
                </a:ext>
              </a:extLst>
            </p:cNvPr>
            <p:cNvPicPr>
              <a:picLocks noChangeAspect="1"/>
            </p:cNvPicPr>
            <p:nvPr/>
          </p:nvPicPr>
          <p:blipFill rotWithShape="1">
            <a:blip r:embed="rId5"/>
            <a:srcRect l="1617" t="27501" r="-1" b="61620"/>
            <a:stretch/>
          </p:blipFill>
          <p:spPr>
            <a:xfrm>
              <a:off x="4608093" y="2057397"/>
              <a:ext cx="2698849" cy="439153"/>
            </a:xfrm>
            <a:prstGeom prst="rect">
              <a:avLst/>
            </a:prstGeom>
            <a:ln w="28575">
              <a:solidFill>
                <a:schemeClr val="accent2">
                  <a:lumMod val="75000"/>
                </a:schemeClr>
              </a:solidFill>
            </a:ln>
          </p:spPr>
        </p:pic>
      </p:grpSp>
      <p:grpSp>
        <p:nvGrpSpPr>
          <p:cNvPr id="27" name="Group 26">
            <a:extLst>
              <a:ext uri="{FF2B5EF4-FFF2-40B4-BE49-F238E27FC236}">
                <a16:creationId xmlns:a16="http://schemas.microsoft.com/office/drawing/2014/main" id="{8D03CE07-B2D7-82A1-8849-E25C8D8F5DEB}"/>
              </a:ext>
            </a:extLst>
          </p:cNvPr>
          <p:cNvGrpSpPr/>
          <p:nvPr/>
        </p:nvGrpSpPr>
        <p:grpSpPr>
          <a:xfrm>
            <a:off x="7629461" y="2982876"/>
            <a:ext cx="2698849" cy="1103892"/>
            <a:chOff x="7922793" y="1377617"/>
            <a:chExt cx="2698849" cy="1103892"/>
          </a:xfrm>
        </p:grpSpPr>
        <p:pic>
          <p:nvPicPr>
            <p:cNvPr id="25" name="Picture 24">
              <a:extLst>
                <a:ext uri="{FF2B5EF4-FFF2-40B4-BE49-F238E27FC236}">
                  <a16:creationId xmlns:a16="http://schemas.microsoft.com/office/drawing/2014/main" id="{176E46EE-DDCB-8ECA-DC3E-F634262C707B}"/>
                </a:ext>
              </a:extLst>
            </p:cNvPr>
            <p:cNvPicPr>
              <a:picLocks noChangeAspect="1"/>
            </p:cNvPicPr>
            <p:nvPr/>
          </p:nvPicPr>
          <p:blipFill rotWithShape="1">
            <a:blip r:embed="rId5"/>
            <a:srcRect l="1617" t="89122" r="-1" b="-1"/>
            <a:stretch/>
          </p:blipFill>
          <p:spPr>
            <a:xfrm>
              <a:off x="7922793" y="2042356"/>
              <a:ext cx="2698849" cy="439153"/>
            </a:xfrm>
            <a:prstGeom prst="rect">
              <a:avLst/>
            </a:prstGeom>
            <a:ln w="28575">
              <a:solidFill>
                <a:schemeClr val="accent2">
                  <a:lumMod val="75000"/>
                </a:schemeClr>
              </a:solidFill>
            </a:ln>
          </p:spPr>
        </p:pic>
        <p:pic>
          <p:nvPicPr>
            <p:cNvPr id="26" name="Picture 25">
              <a:extLst>
                <a:ext uri="{FF2B5EF4-FFF2-40B4-BE49-F238E27FC236}">
                  <a16:creationId xmlns:a16="http://schemas.microsoft.com/office/drawing/2014/main" id="{BF9D68FF-4AF2-4287-5C0C-EB5044A55366}"/>
                </a:ext>
              </a:extLst>
            </p:cNvPr>
            <p:cNvPicPr>
              <a:picLocks noChangeAspect="1"/>
            </p:cNvPicPr>
            <p:nvPr/>
          </p:nvPicPr>
          <p:blipFill rotWithShape="1">
            <a:blip r:embed="rId5"/>
            <a:srcRect l="1617" t="63678" r="-1" b="20352"/>
            <a:stretch/>
          </p:blipFill>
          <p:spPr>
            <a:xfrm>
              <a:off x="7922793" y="1377617"/>
              <a:ext cx="2698849" cy="644646"/>
            </a:xfrm>
            <a:prstGeom prst="rect">
              <a:avLst/>
            </a:prstGeom>
            <a:ln w="28575">
              <a:solidFill>
                <a:schemeClr val="accent2">
                  <a:lumMod val="75000"/>
                </a:schemeClr>
              </a:solidFill>
            </a:ln>
          </p:spPr>
        </p:pic>
      </p:grpSp>
      <p:grpSp>
        <p:nvGrpSpPr>
          <p:cNvPr id="31" name="Group 30">
            <a:extLst>
              <a:ext uri="{FF2B5EF4-FFF2-40B4-BE49-F238E27FC236}">
                <a16:creationId xmlns:a16="http://schemas.microsoft.com/office/drawing/2014/main" id="{4752790E-ED89-A54E-872F-399590CAECD2}"/>
              </a:ext>
            </a:extLst>
          </p:cNvPr>
          <p:cNvGrpSpPr/>
          <p:nvPr/>
        </p:nvGrpSpPr>
        <p:grpSpPr>
          <a:xfrm>
            <a:off x="4443063" y="2982875"/>
            <a:ext cx="2476500" cy="1118933"/>
            <a:chOff x="6023811" y="1528015"/>
            <a:chExt cx="2476500" cy="1118933"/>
          </a:xfrm>
        </p:grpSpPr>
        <p:pic>
          <p:nvPicPr>
            <p:cNvPr id="32" name="Picture 31">
              <a:extLst>
                <a:ext uri="{FF2B5EF4-FFF2-40B4-BE49-F238E27FC236}">
                  <a16:creationId xmlns:a16="http://schemas.microsoft.com/office/drawing/2014/main" id="{86A91479-DCE4-0600-CD4B-029E696A8FA3}"/>
                </a:ext>
              </a:extLst>
            </p:cNvPr>
            <p:cNvPicPr>
              <a:picLocks noChangeAspect="1"/>
            </p:cNvPicPr>
            <p:nvPr/>
          </p:nvPicPr>
          <p:blipFill rotWithShape="1">
            <a:blip r:embed="rId6"/>
            <a:srcRect l="1041" t="1712" r="44792" b="84097"/>
            <a:stretch/>
          </p:blipFill>
          <p:spPr>
            <a:xfrm>
              <a:off x="6023811" y="1528015"/>
              <a:ext cx="2476500" cy="649701"/>
            </a:xfrm>
            <a:prstGeom prst="rect">
              <a:avLst/>
            </a:prstGeom>
            <a:ln w="28575">
              <a:solidFill>
                <a:schemeClr val="accent2">
                  <a:lumMod val="75000"/>
                </a:schemeClr>
              </a:solidFill>
            </a:ln>
          </p:spPr>
        </p:pic>
        <p:pic>
          <p:nvPicPr>
            <p:cNvPr id="33" name="Picture 32">
              <a:extLst>
                <a:ext uri="{FF2B5EF4-FFF2-40B4-BE49-F238E27FC236}">
                  <a16:creationId xmlns:a16="http://schemas.microsoft.com/office/drawing/2014/main" id="{EA0DB2CF-B9A3-5236-119F-C7FB0F877BA0}"/>
                </a:ext>
              </a:extLst>
            </p:cNvPr>
            <p:cNvPicPr>
              <a:picLocks noChangeAspect="1"/>
            </p:cNvPicPr>
            <p:nvPr/>
          </p:nvPicPr>
          <p:blipFill rotWithShape="1">
            <a:blip r:embed="rId6"/>
            <a:srcRect l="1041" t="23393" r="44792" b="66357"/>
            <a:stretch/>
          </p:blipFill>
          <p:spPr>
            <a:xfrm>
              <a:off x="6023811" y="2177716"/>
              <a:ext cx="2476500" cy="469232"/>
            </a:xfrm>
            <a:prstGeom prst="rect">
              <a:avLst/>
            </a:prstGeom>
            <a:ln w="28575">
              <a:solidFill>
                <a:schemeClr val="accent2">
                  <a:lumMod val="75000"/>
                </a:schemeClr>
              </a:solidFill>
            </a:ln>
          </p:spPr>
        </p:pic>
      </p:grpSp>
      <p:grpSp>
        <p:nvGrpSpPr>
          <p:cNvPr id="34" name="Group 33">
            <a:extLst>
              <a:ext uri="{FF2B5EF4-FFF2-40B4-BE49-F238E27FC236}">
                <a16:creationId xmlns:a16="http://schemas.microsoft.com/office/drawing/2014/main" id="{5818F79C-D99E-D48B-A8AD-ADE422D4F567}"/>
              </a:ext>
            </a:extLst>
          </p:cNvPr>
          <p:cNvGrpSpPr/>
          <p:nvPr/>
        </p:nvGrpSpPr>
        <p:grpSpPr>
          <a:xfrm>
            <a:off x="4443063" y="4620768"/>
            <a:ext cx="4524434" cy="1721542"/>
            <a:chOff x="661737" y="520262"/>
            <a:chExt cx="4524434" cy="1721542"/>
          </a:xfrm>
        </p:grpSpPr>
        <p:pic>
          <p:nvPicPr>
            <p:cNvPr id="35" name="Picture 34">
              <a:extLst>
                <a:ext uri="{FF2B5EF4-FFF2-40B4-BE49-F238E27FC236}">
                  <a16:creationId xmlns:a16="http://schemas.microsoft.com/office/drawing/2014/main" id="{94535BD1-1D33-145C-77E9-5D789057D4F4}"/>
                </a:ext>
              </a:extLst>
            </p:cNvPr>
            <p:cNvPicPr>
              <a:picLocks noChangeAspect="1"/>
            </p:cNvPicPr>
            <p:nvPr/>
          </p:nvPicPr>
          <p:blipFill rotWithShape="1">
            <a:blip r:embed="rId6"/>
            <a:srcRect l="1041" t="54906" r="-1" b="27944"/>
            <a:stretch/>
          </p:blipFill>
          <p:spPr>
            <a:xfrm>
              <a:off x="661737" y="520262"/>
              <a:ext cx="4524434" cy="785164"/>
            </a:xfrm>
            <a:prstGeom prst="rect">
              <a:avLst/>
            </a:prstGeom>
            <a:ln w="28575">
              <a:solidFill>
                <a:schemeClr val="accent2">
                  <a:lumMod val="75000"/>
                </a:schemeClr>
              </a:solidFill>
            </a:ln>
          </p:spPr>
        </p:pic>
        <p:pic>
          <p:nvPicPr>
            <p:cNvPr id="36" name="Picture 35">
              <a:extLst>
                <a:ext uri="{FF2B5EF4-FFF2-40B4-BE49-F238E27FC236}">
                  <a16:creationId xmlns:a16="http://schemas.microsoft.com/office/drawing/2014/main" id="{4EB10B46-F34C-7F51-044D-DEEF7C4CBF09}"/>
                </a:ext>
              </a:extLst>
            </p:cNvPr>
            <p:cNvPicPr>
              <a:picLocks noChangeAspect="1"/>
            </p:cNvPicPr>
            <p:nvPr/>
          </p:nvPicPr>
          <p:blipFill rotWithShape="1">
            <a:blip r:embed="rId6"/>
            <a:srcRect l="1041" t="79547" r="-1"/>
            <a:stretch/>
          </p:blipFill>
          <p:spPr>
            <a:xfrm>
              <a:off x="661737" y="1305426"/>
              <a:ext cx="4524434" cy="936378"/>
            </a:xfrm>
            <a:prstGeom prst="rect">
              <a:avLst/>
            </a:prstGeom>
            <a:ln w="28575">
              <a:solidFill>
                <a:schemeClr val="accent2">
                  <a:lumMod val="75000"/>
                </a:schemeClr>
              </a:solidFill>
            </a:ln>
          </p:spPr>
        </p:pic>
      </p:grpSp>
      <p:pic>
        <p:nvPicPr>
          <p:cNvPr id="39" name="Picture 38" descr="A number in a circle&#10;&#10;Description automatically generated">
            <a:extLst>
              <a:ext uri="{FF2B5EF4-FFF2-40B4-BE49-F238E27FC236}">
                <a16:creationId xmlns:a16="http://schemas.microsoft.com/office/drawing/2014/main" id="{89513BC9-B62E-9F28-3B32-651FCC7CCE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31768" y="1267059"/>
            <a:ext cx="457200" cy="457200"/>
          </a:xfrm>
          <a:prstGeom prst="rect">
            <a:avLst/>
          </a:prstGeom>
        </p:spPr>
      </p:pic>
      <p:pic>
        <p:nvPicPr>
          <p:cNvPr id="40" name="Picture 39" descr="A logo with a number in a circle&#10;&#10;Description automatically generated">
            <a:extLst>
              <a:ext uri="{FF2B5EF4-FFF2-40B4-BE49-F238E27FC236}">
                <a16:creationId xmlns:a16="http://schemas.microsoft.com/office/drawing/2014/main" id="{3A9CF259-8502-8944-2F4F-E3C2FF407C6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8848" y="1156301"/>
            <a:ext cx="457200" cy="457200"/>
          </a:xfrm>
          <a:prstGeom prst="rect">
            <a:avLst/>
          </a:prstGeom>
        </p:spPr>
      </p:pic>
      <p:pic>
        <p:nvPicPr>
          <p:cNvPr id="41" name="Picture 40" descr="A number in a circle&#10;&#10;Description automatically generated">
            <a:extLst>
              <a:ext uri="{FF2B5EF4-FFF2-40B4-BE49-F238E27FC236}">
                <a16:creationId xmlns:a16="http://schemas.microsoft.com/office/drawing/2014/main" id="{B6FF8D5F-B386-C329-EDAD-E4100887CB1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1685" y="1897913"/>
            <a:ext cx="457200" cy="457200"/>
          </a:xfrm>
          <a:prstGeom prst="rect">
            <a:avLst/>
          </a:prstGeom>
        </p:spPr>
      </p:pic>
      <p:pic>
        <p:nvPicPr>
          <p:cNvPr id="43" name="Picture 42" descr="A logo with a black background&#10;&#10;Description automatically generated">
            <a:extLst>
              <a:ext uri="{FF2B5EF4-FFF2-40B4-BE49-F238E27FC236}">
                <a16:creationId xmlns:a16="http://schemas.microsoft.com/office/drawing/2014/main" id="{42CBFA51-AE60-CF2B-785C-F10F5B5955B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45912" y="3419015"/>
            <a:ext cx="457200" cy="457200"/>
          </a:xfrm>
          <a:prstGeom prst="rect">
            <a:avLst/>
          </a:prstGeom>
        </p:spPr>
      </p:pic>
    </p:spTree>
    <p:extLst>
      <p:ext uri="{BB962C8B-B14F-4D97-AF65-F5344CB8AC3E}">
        <p14:creationId xmlns:p14="http://schemas.microsoft.com/office/powerpoint/2010/main" val="33349411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descr="A logo with a number in a circle&#10;&#10;Description automatically generated">
            <a:extLst>
              <a:ext uri="{FF2B5EF4-FFF2-40B4-BE49-F238E27FC236}">
                <a16:creationId xmlns:a16="http://schemas.microsoft.com/office/drawing/2014/main" id="{BB53855C-14CC-A022-62E2-88537CB141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4782" y="4499879"/>
            <a:ext cx="457200" cy="457200"/>
          </a:xfrm>
          <a:prstGeom prst="rect">
            <a:avLst/>
          </a:prstGeom>
        </p:spPr>
      </p:pic>
      <p:sp>
        <p:nvSpPr>
          <p:cNvPr id="2" name="Title 1">
            <a:extLst>
              <a:ext uri="{FF2B5EF4-FFF2-40B4-BE49-F238E27FC236}">
                <a16:creationId xmlns:a16="http://schemas.microsoft.com/office/drawing/2014/main" id="{D9526938-3F98-BBD9-6A51-8570AE7F3451}"/>
              </a:ext>
            </a:extLst>
          </p:cNvPr>
          <p:cNvSpPr>
            <a:spLocks noGrp="1"/>
          </p:cNvSpPr>
          <p:nvPr>
            <p:ph type="title"/>
          </p:nvPr>
        </p:nvSpPr>
        <p:spPr>
          <a:xfrm>
            <a:off x="532765" y="459066"/>
            <a:ext cx="3200400" cy="1600197"/>
          </a:xfrm>
        </p:spPr>
        <p:txBody>
          <a:bodyPr/>
          <a:lstStyle/>
          <a:p>
            <a:r>
              <a:rPr lang="en-US" dirty="0"/>
              <a:t>OVERVIEW OF THE DATASET </a:t>
            </a:r>
            <a:r>
              <a:rPr lang="en-US" dirty="0">
                <a:solidFill>
                  <a:schemeClr val="accent2"/>
                </a:solidFill>
              </a:rPr>
              <a:t>USING SQL</a:t>
            </a:r>
          </a:p>
        </p:txBody>
      </p:sp>
      <p:sp>
        <p:nvSpPr>
          <p:cNvPr id="4" name="Text Placeholder 3">
            <a:extLst>
              <a:ext uri="{FF2B5EF4-FFF2-40B4-BE49-F238E27FC236}">
                <a16:creationId xmlns:a16="http://schemas.microsoft.com/office/drawing/2014/main" id="{D54D6395-1EBE-62B4-2FCF-063ED8E25CA3}"/>
              </a:ext>
            </a:extLst>
          </p:cNvPr>
          <p:cNvSpPr>
            <a:spLocks noGrp="1"/>
          </p:cNvSpPr>
          <p:nvPr>
            <p:ph type="body" sz="half" idx="2"/>
          </p:nvPr>
        </p:nvSpPr>
        <p:spPr>
          <a:xfrm>
            <a:off x="532765" y="2101600"/>
            <a:ext cx="3200400" cy="4221818"/>
          </a:xfrm>
        </p:spPr>
        <p:txBody>
          <a:bodyPr>
            <a:normAutofit/>
          </a:bodyPr>
          <a:lstStyle/>
          <a:p>
            <a:pPr marL="342900" indent="-342900">
              <a:buFont typeface="+mj-lt"/>
              <a:buAutoNum type="arabicPeriod"/>
            </a:pPr>
            <a:r>
              <a:rPr lang="en-US" dirty="0"/>
              <a:t>List the total number of successful and failure mission outcomes</a:t>
            </a:r>
          </a:p>
          <a:p>
            <a:pPr marL="342900" indent="-342900">
              <a:buFont typeface="+mj-lt"/>
              <a:buAutoNum type="arabicPeriod"/>
            </a:pPr>
            <a:r>
              <a:rPr lang="en-US" dirty="0"/>
              <a:t>List the names of the booster_versions which have carried the maximum payload mass using a subquery</a:t>
            </a:r>
          </a:p>
          <a:p>
            <a:pPr marL="342900" indent="-342900">
              <a:buFont typeface="+mj-lt"/>
              <a:buAutoNum type="arabicPeriod"/>
            </a:pPr>
            <a:r>
              <a:rPr lang="en-US" dirty="0"/>
              <a:t>List the records which will display the month names, failure landing_outcomes in drone ship ,booster versions, launch_site for the months in year 2015.</a:t>
            </a:r>
          </a:p>
          <a:p>
            <a:pPr marL="342900" indent="-342900">
              <a:buFont typeface="+mj-lt"/>
              <a:buAutoNum type="arabicPeriod"/>
            </a:pPr>
            <a:r>
              <a:rPr lang="en-US" dirty="0"/>
              <a:t>Rank the count of landing outcomes (such as Failure (drone ship) or Success (ground pad)) between the date 2010-06-04 and 2017-03-20, in descending order.</a:t>
            </a:r>
          </a:p>
        </p:txBody>
      </p:sp>
      <p:pic>
        <p:nvPicPr>
          <p:cNvPr id="39" name="Picture 38" descr="A number in a circle&#10;&#10;Description automatically generated">
            <a:extLst>
              <a:ext uri="{FF2B5EF4-FFF2-40B4-BE49-F238E27FC236}">
                <a16:creationId xmlns:a16="http://schemas.microsoft.com/office/drawing/2014/main" id="{89513BC9-B62E-9F28-3B32-651FCC7CCE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2969" y="2292382"/>
            <a:ext cx="457200" cy="457200"/>
          </a:xfrm>
          <a:prstGeom prst="rect">
            <a:avLst/>
          </a:prstGeom>
        </p:spPr>
      </p:pic>
      <p:pic>
        <p:nvPicPr>
          <p:cNvPr id="40" name="Picture 39" descr="A logo with a number in a circle&#10;&#10;Description automatically generated">
            <a:extLst>
              <a:ext uri="{FF2B5EF4-FFF2-40B4-BE49-F238E27FC236}">
                <a16:creationId xmlns:a16="http://schemas.microsoft.com/office/drawing/2014/main" id="{3A9CF259-8502-8944-2F4F-E3C2FF407C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7069" y="895531"/>
            <a:ext cx="457200" cy="457200"/>
          </a:xfrm>
          <a:prstGeom prst="rect">
            <a:avLst/>
          </a:prstGeom>
        </p:spPr>
      </p:pic>
      <p:pic>
        <p:nvPicPr>
          <p:cNvPr id="41" name="Picture 40" descr="A number in a circle&#10;&#10;Description automatically generated">
            <a:extLst>
              <a:ext uri="{FF2B5EF4-FFF2-40B4-BE49-F238E27FC236}">
                <a16:creationId xmlns:a16="http://schemas.microsoft.com/office/drawing/2014/main" id="{B6FF8D5F-B386-C329-EDAD-E4100887CB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2965" y="4540226"/>
            <a:ext cx="457200" cy="457200"/>
          </a:xfrm>
          <a:prstGeom prst="rect">
            <a:avLst/>
          </a:prstGeom>
        </p:spPr>
      </p:pic>
      <p:grpSp>
        <p:nvGrpSpPr>
          <p:cNvPr id="7" name="Group 6">
            <a:extLst>
              <a:ext uri="{FF2B5EF4-FFF2-40B4-BE49-F238E27FC236}">
                <a16:creationId xmlns:a16="http://schemas.microsoft.com/office/drawing/2014/main" id="{2AFD4CAA-BFA0-11BC-780E-B526B0F86D6F}"/>
              </a:ext>
            </a:extLst>
          </p:cNvPr>
          <p:cNvGrpSpPr/>
          <p:nvPr/>
        </p:nvGrpSpPr>
        <p:grpSpPr>
          <a:xfrm>
            <a:off x="4208336" y="1596963"/>
            <a:ext cx="3060565" cy="1890824"/>
            <a:chOff x="4130918" y="70324"/>
            <a:chExt cx="3060565" cy="1890824"/>
          </a:xfrm>
        </p:grpSpPr>
        <p:pic>
          <p:nvPicPr>
            <p:cNvPr id="5" name="Picture 4">
              <a:extLst>
                <a:ext uri="{FF2B5EF4-FFF2-40B4-BE49-F238E27FC236}">
                  <a16:creationId xmlns:a16="http://schemas.microsoft.com/office/drawing/2014/main" id="{56A596B3-3E03-DF5F-E026-D10B7DFF7400}"/>
                </a:ext>
              </a:extLst>
            </p:cNvPr>
            <p:cNvPicPr>
              <a:picLocks noChangeAspect="1"/>
            </p:cNvPicPr>
            <p:nvPr/>
          </p:nvPicPr>
          <p:blipFill rotWithShape="1">
            <a:blip r:embed="rId6"/>
            <a:srcRect l="2321" t="1026" b="85351"/>
            <a:stretch/>
          </p:blipFill>
          <p:spPr>
            <a:xfrm>
              <a:off x="4130918" y="70324"/>
              <a:ext cx="3060565" cy="934313"/>
            </a:xfrm>
            <a:prstGeom prst="rect">
              <a:avLst/>
            </a:prstGeom>
            <a:ln w="28575">
              <a:solidFill>
                <a:schemeClr val="accent2">
                  <a:lumMod val="75000"/>
                </a:schemeClr>
              </a:solidFill>
            </a:ln>
          </p:spPr>
        </p:pic>
        <p:pic>
          <p:nvPicPr>
            <p:cNvPr id="6" name="Picture 5">
              <a:extLst>
                <a:ext uri="{FF2B5EF4-FFF2-40B4-BE49-F238E27FC236}">
                  <a16:creationId xmlns:a16="http://schemas.microsoft.com/office/drawing/2014/main" id="{E94C7686-2FD0-F232-DB99-DAC7037963A5}"/>
                </a:ext>
              </a:extLst>
            </p:cNvPr>
            <p:cNvPicPr>
              <a:picLocks noChangeAspect="1"/>
            </p:cNvPicPr>
            <p:nvPr/>
          </p:nvPicPr>
          <p:blipFill rotWithShape="1">
            <a:blip r:embed="rId6"/>
            <a:srcRect l="2321" t="19824" b="66228"/>
            <a:stretch/>
          </p:blipFill>
          <p:spPr>
            <a:xfrm>
              <a:off x="4130918" y="1004637"/>
              <a:ext cx="3060565" cy="956511"/>
            </a:xfrm>
            <a:prstGeom prst="rect">
              <a:avLst/>
            </a:prstGeom>
            <a:ln w="28575">
              <a:solidFill>
                <a:schemeClr val="accent2">
                  <a:lumMod val="75000"/>
                </a:schemeClr>
              </a:solidFill>
            </a:ln>
          </p:spPr>
        </p:pic>
      </p:grpSp>
      <p:grpSp>
        <p:nvGrpSpPr>
          <p:cNvPr id="14" name="Group 13">
            <a:extLst>
              <a:ext uri="{FF2B5EF4-FFF2-40B4-BE49-F238E27FC236}">
                <a16:creationId xmlns:a16="http://schemas.microsoft.com/office/drawing/2014/main" id="{B253576F-BC2A-578C-47D2-5ED87D14C7DE}"/>
              </a:ext>
            </a:extLst>
          </p:cNvPr>
          <p:cNvGrpSpPr/>
          <p:nvPr/>
        </p:nvGrpSpPr>
        <p:grpSpPr>
          <a:xfrm>
            <a:off x="7882436" y="299969"/>
            <a:ext cx="3060565" cy="3182352"/>
            <a:chOff x="4419675" y="1124953"/>
            <a:chExt cx="3060565" cy="3182352"/>
          </a:xfrm>
        </p:grpSpPr>
        <p:pic>
          <p:nvPicPr>
            <p:cNvPr id="9" name="Picture 8">
              <a:extLst>
                <a:ext uri="{FF2B5EF4-FFF2-40B4-BE49-F238E27FC236}">
                  <a16:creationId xmlns:a16="http://schemas.microsoft.com/office/drawing/2014/main" id="{11006A7B-91BA-690C-B2B2-08E4EA469629}"/>
                </a:ext>
              </a:extLst>
            </p:cNvPr>
            <p:cNvPicPr>
              <a:picLocks noChangeAspect="1"/>
            </p:cNvPicPr>
            <p:nvPr/>
          </p:nvPicPr>
          <p:blipFill rotWithShape="1">
            <a:blip r:embed="rId6"/>
            <a:srcRect l="2321" t="48509" b="39474"/>
            <a:stretch/>
          </p:blipFill>
          <p:spPr>
            <a:xfrm>
              <a:off x="4419675" y="1124953"/>
              <a:ext cx="3060565" cy="824162"/>
            </a:xfrm>
            <a:prstGeom prst="rect">
              <a:avLst/>
            </a:prstGeom>
            <a:ln w="28575">
              <a:solidFill>
                <a:schemeClr val="accent2">
                  <a:lumMod val="75000"/>
                </a:schemeClr>
              </a:solidFill>
            </a:ln>
          </p:spPr>
        </p:pic>
        <p:pic>
          <p:nvPicPr>
            <p:cNvPr id="12" name="Picture 11">
              <a:extLst>
                <a:ext uri="{FF2B5EF4-FFF2-40B4-BE49-F238E27FC236}">
                  <a16:creationId xmlns:a16="http://schemas.microsoft.com/office/drawing/2014/main" id="{909DECFB-FA27-1301-E930-FDEBE0E41DD4}"/>
                </a:ext>
              </a:extLst>
            </p:cNvPr>
            <p:cNvPicPr>
              <a:picLocks noChangeAspect="1"/>
            </p:cNvPicPr>
            <p:nvPr/>
          </p:nvPicPr>
          <p:blipFill rotWithShape="1">
            <a:blip r:embed="rId6"/>
            <a:srcRect l="2321" t="65614"/>
            <a:stretch/>
          </p:blipFill>
          <p:spPr>
            <a:xfrm>
              <a:off x="4419675" y="1949115"/>
              <a:ext cx="3060565" cy="2358190"/>
            </a:xfrm>
            <a:prstGeom prst="rect">
              <a:avLst/>
            </a:prstGeom>
            <a:ln w="28575">
              <a:solidFill>
                <a:schemeClr val="accent2">
                  <a:lumMod val="75000"/>
                </a:schemeClr>
              </a:solidFill>
            </a:ln>
          </p:spPr>
        </p:pic>
      </p:grpSp>
      <p:grpSp>
        <p:nvGrpSpPr>
          <p:cNvPr id="16" name="Group 15">
            <a:extLst>
              <a:ext uri="{FF2B5EF4-FFF2-40B4-BE49-F238E27FC236}">
                <a16:creationId xmlns:a16="http://schemas.microsoft.com/office/drawing/2014/main" id="{3CD47776-8716-4298-1610-BF8441EA77E7}"/>
              </a:ext>
            </a:extLst>
          </p:cNvPr>
          <p:cNvGrpSpPr/>
          <p:nvPr/>
        </p:nvGrpSpPr>
        <p:grpSpPr>
          <a:xfrm>
            <a:off x="4208335" y="3694143"/>
            <a:ext cx="4148282" cy="1716116"/>
            <a:chOff x="270709" y="4026707"/>
            <a:chExt cx="4148282" cy="1716116"/>
          </a:xfrm>
        </p:grpSpPr>
        <p:pic>
          <p:nvPicPr>
            <p:cNvPr id="17" name="Picture 16">
              <a:extLst>
                <a:ext uri="{FF2B5EF4-FFF2-40B4-BE49-F238E27FC236}">
                  <a16:creationId xmlns:a16="http://schemas.microsoft.com/office/drawing/2014/main" id="{162AD2C0-1074-A8DA-BEB0-ADA386AA892F}"/>
                </a:ext>
              </a:extLst>
            </p:cNvPr>
            <p:cNvPicPr>
              <a:picLocks noChangeAspect="1"/>
            </p:cNvPicPr>
            <p:nvPr/>
          </p:nvPicPr>
          <p:blipFill rotWithShape="1">
            <a:blip r:embed="rId7"/>
            <a:srcRect l="1383" t="1053" b="82192"/>
            <a:stretch/>
          </p:blipFill>
          <p:spPr>
            <a:xfrm>
              <a:off x="270709" y="4026707"/>
              <a:ext cx="4148281" cy="1074683"/>
            </a:xfrm>
            <a:prstGeom prst="rect">
              <a:avLst/>
            </a:prstGeom>
            <a:ln w="28575">
              <a:solidFill>
                <a:schemeClr val="accent2">
                  <a:lumMod val="75000"/>
                </a:schemeClr>
              </a:solidFill>
            </a:ln>
          </p:spPr>
        </p:pic>
        <p:pic>
          <p:nvPicPr>
            <p:cNvPr id="19" name="Picture 18">
              <a:extLst>
                <a:ext uri="{FF2B5EF4-FFF2-40B4-BE49-F238E27FC236}">
                  <a16:creationId xmlns:a16="http://schemas.microsoft.com/office/drawing/2014/main" id="{7189F705-BB6F-A4B6-E549-5E40E03B7EFB}"/>
                </a:ext>
              </a:extLst>
            </p:cNvPr>
            <p:cNvPicPr>
              <a:picLocks noChangeAspect="1"/>
            </p:cNvPicPr>
            <p:nvPr/>
          </p:nvPicPr>
          <p:blipFill rotWithShape="1">
            <a:blip r:embed="rId7"/>
            <a:srcRect l="1383" t="23158" b="66842"/>
            <a:stretch/>
          </p:blipFill>
          <p:spPr>
            <a:xfrm>
              <a:off x="270710" y="5101390"/>
              <a:ext cx="4148281" cy="641433"/>
            </a:xfrm>
            <a:prstGeom prst="rect">
              <a:avLst/>
            </a:prstGeom>
            <a:ln w="28575">
              <a:solidFill>
                <a:schemeClr val="accent2">
                  <a:lumMod val="75000"/>
                </a:schemeClr>
              </a:solidFill>
            </a:ln>
          </p:spPr>
        </p:pic>
      </p:grpSp>
      <p:grpSp>
        <p:nvGrpSpPr>
          <p:cNvPr id="21" name="Group 20">
            <a:extLst>
              <a:ext uri="{FF2B5EF4-FFF2-40B4-BE49-F238E27FC236}">
                <a16:creationId xmlns:a16="http://schemas.microsoft.com/office/drawing/2014/main" id="{2F47061B-4AB2-ACC2-2D29-E85E424741EE}"/>
              </a:ext>
            </a:extLst>
          </p:cNvPr>
          <p:cNvGrpSpPr/>
          <p:nvPr/>
        </p:nvGrpSpPr>
        <p:grpSpPr>
          <a:xfrm>
            <a:off x="8970152" y="3694143"/>
            <a:ext cx="2606236" cy="2863888"/>
            <a:chOff x="1205162" y="222964"/>
            <a:chExt cx="2606236" cy="2863888"/>
          </a:xfrm>
        </p:grpSpPr>
        <p:pic>
          <p:nvPicPr>
            <p:cNvPr id="22" name="Picture 21">
              <a:extLst>
                <a:ext uri="{FF2B5EF4-FFF2-40B4-BE49-F238E27FC236}">
                  <a16:creationId xmlns:a16="http://schemas.microsoft.com/office/drawing/2014/main" id="{4E61C405-5583-DC00-0990-8D169A0D4FC4}"/>
                </a:ext>
              </a:extLst>
            </p:cNvPr>
            <p:cNvPicPr>
              <a:picLocks noChangeAspect="1"/>
            </p:cNvPicPr>
            <p:nvPr/>
          </p:nvPicPr>
          <p:blipFill rotWithShape="1">
            <a:blip r:embed="rId7"/>
            <a:srcRect l="1383" t="49123" r="35927" b="34561"/>
            <a:stretch/>
          </p:blipFill>
          <p:spPr>
            <a:xfrm>
              <a:off x="1205162" y="222964"/>
              <a:ext cx="2606236" cy="1034336"/>
            </a:xfrm>
            <a:prstGeom prst="rect">
              <a:avLst/>
            </a:prstGeom>
            <a:ln w="28575">
              <a:solidFill>
                <a:schemeClr val="accent2">
                  <a:lumMod val="75000"/>
                </a:schemeClr>
              </a:solidFill>
            </a:ln>
          </p:spPr>
        </p:pic>
        <p:pic>
          <p:nvPicPr>
            <p:cNvPr id="23" name="Picture 22">
              <a:extLst>
                <a:ext uri="{FF2B5EF4-FFF2-40B4-BE49-F238E27FC236}">
                  <a16:creationId xmlns:a16="http://schemas.microsoft.com/office/drawing/2014/main" id="{E7E4574B-80E5-D3AA-3D2E-FA1A2E6F5B57}"/>
                </a:ext>
              </a:extLst>
            </p:cNvPr>
            <p:cNvPicPr>
              <a:picLocks noChangeAspect="1"/>
            </p:cNvPicPr>
            <p:nvPr/>
          </p:nvPicPr>
          <p:blipFill rotWithShape="1">
            <a:blip r:embed="rId7"/>
            <a:srcRect l="1383" t="71141" r="35927"/>
            <a:stretch/>
          </p:blipFill>
          <p:spPr>
            <a:xfrm>
              <a:off x="1205162" y="1257300"/>
              <a:ext cx="2606236" cy="1829552"/>
            </a:xfrm>
            <a:prstGeom prst="rect">
              <a:avLst/>
            </a:prstGeom>
            <a:ln w="28575">
              <a:solidFill>
                <a:schemeClr val="accent2">
                  <a:lumMod val="75000"/>
                </a:schemeClr>
              </a:solidFill>
            </a:ln>
          </p:spPr>
        </p:pic>
      </p:grpSp>
    </p:spTree>
    <p:extLst>
      <p:ext uri="{BB962C8B-B14F-4D97-AF65-F5344CB8AC3E}">
        <p14:creationId xmlns:p14="http://schemas.microsoft.com/office/powerpoint/2010/main" val="7686098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42260-0B39-24C8-C5FF-855FA04781A4}"/>
              </a:ext>
            </a:extLst>
          </p:cNvPr>
          <p:cNvSpPr>
            <a:spLocks noGrp="1"/>
          </p:cNvSpPr>
          <p:nvPr>
            <p:ph type="title"/>
          </p:nvPr>
        </p:nvSpPr>
        <p:spPr>
          <a:xfrm>
            <a:off x="1261872" y="1292860"/>
            <a:ext cx="9692640" cy="1325562"/>
          </a:xfrm>
        </p:spPr>
        <p:txBody>
          <a:bodyPr/>
          <a:lstStyle/>
          <a:p>
            <a:pPr algn="ctr"/>
            <a:r>
              <a:rPr lang="en-US" dirty="0"/>
              <a:t>LAUNCH SITES PROXIMITY ANALYSIS:</a:t>
            </a:r>
            <a:br>
              <a:rPr lang="en-US" dirty="0"/>
            </a:br>
            <a:r>
              <a:rPr lang="en-US" dirty="0">
                <a:solidFill>
                  <a:srgbClr val="8784C7"/>
                </a:solidFill>
              </a:rPr>
              <a:t>FOLIUM INTERACTIVE MAP</a:t>
            </a:r>
          </a:p>
        </p:txBody>
      </p:sp>
      <p:pic>
        <p:nvPicPr>
          <p:cNvPr id="50" name="Picture 49" descr="A blue and purple gradient map with a pin on it&#10;&#10;Description automatically generated">
            <a:extLst>
              <a:ext uri="{FF2B5EF4-FFF2-40B4-BE49-F238E27FC236}">
                <a16:creationId xmlns:a16="http://schemas.microsoft.com/office/drawing/2014/main" id="{244418E9-585E-7D0E-D014-BED89AD7B1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5306" y="3467481"/>
            <a:ext cx="2148840" cy="2148840"/>
          </a:xfrm>
          <a:prstGeom prst="rect">
            <a:avLst/>
          </a:prstGeom>
        </p:spPr>
      </p:pic>
      <p:pic>
        <p:nvPicPr>
          <p:cNvPr id="54" name="Picture 53" descr="A purple and blue location markers&#10;&#10;Description automatically generated">
            <a:extLst>
              <a:ext uri="{FF2B5EF4-FFF2-40B4-BE49-F238E27FC236}">
                <a16:creationId xmlns:a16="http://schemas.microsoft.com/office/drawing/2014/main" id="{3B9C2A14-84F6-56AA-1511-2618822F89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7856" y="3467481"/>
            <a:ext cx="2148840" cy="2148840"/>
          </a:xfrm>
          <a:prstGeom prst="rect">
            <a:avLst/>
          </a:prstGeom>
        </p:spPr>
      </p:pic>
    </p:spTree>
    <p:extLst>
      <p:ext uri="{BB962C8B-B14F-4D97-AF65-F5344CB8AC3E}">
        <p14:creationId xmlns:p14="http://schemas.microsoft.com/office/powerpoint/2010/main" val="30373302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C3F68-F22C-8D12-8FD6-C03C7FF11110}"/>
              </a:ext>
            </a:extLst>
          </p:cNvPr>
          <p:cNvSpPr>
            <a:spLocks noGrp="1"/>
          </p:cNvSpPr>
          <p:nvPr>
            <p:ph type="title"/>
          </p:nvPr>
        </p:nvSpPr>
        <p:spPr>
          <a:xfrm>
            <a:off x="1261872" y="365760"/>
            <a:ext cx="9692640" cy="1325562"/>
          </a:xfrm>
        </p:spPr>
        <p:txBody>
          <a:bodyPr anchor="b">
            <a:normAutofit/>
          </a:bodyPr>
          <a:lstStyle/>
          <a:p>
            <a:r>
              <a:rPr lang="en-US" dirty="0"/>
              <a:t>ALL LAUNCH SITES ON A MAP</a:t>
            </a:r>
          </a:p>
        </p:txBody>
      </p:sp>
      <p:pic>
        <p:nvPicPr>
          <p:cNvPr id="6" name="Content Placeholder 5">
            <a:extLst>
              <a:ext uri="{FF2B5EF4-FFF2-40B4-BE49-F238E27FC236}">
                <a16:creationId xmlns:a16="http://schemas.microsoft.com/office/drawing/2014/main" id="{E025392E-73DD-1EA7-8AF1-11153F617AEE}"/>
              </a:ext>
            </a:extLst>
          </p:cNvPr>
          <p:cNvPicPr>
            <a:picLocks noGrp="1" noChangeAspect="1"/>
          </p:cNvPicPr>
          <p:nvPr>
            <p:ph sz="half" idx="1"/>
          </p:nvPr>
        </p:nvPicPr>
        <p:blipFill>
          <a:blip r:embed="rId2"/>
          <a:stretch>
            <a:fillRect/>
          </a:stretch>
        </p:blipFill>
        <p:spPr>
          <a:xfrm>
            <a:off x="1171323" y="2856615"/>
            <a:ext cx="5227162" cy="2861870"/>
          </a:xfrm>
          <a:noFill/>
          <a:ln w="28575">
            <a:solidFill>
              <a:schemeClr val="accent2">
                <a:lumMod val="75000"/>
              </a:schemeClr>
            </a:solidFill>
          </a:ln>
        </p:spPr>
      </p:pic>
      <p:sp>
        <p:nvSpPr>
          <p:cNvPr id="4" name="Text Placeholder 3">
            <a:extLst>
              <a:ext uri="{FF2B5EF4-FFF2-40B4-BE49-F238E27FC236}">
                <a16:creationId xmlns:a16="http://schemas.microsoft.com/office/drawing/2014/main" id="{D7C5962B-328B-3F8F-1A14-741782067FAD}"/>
              </a:ext>
            </a:extLst>
          </p:cNvPr>
          <p:cNvSpPr>
            <a:spLocks noGrp="1"/>
          </p:cNvSpPr>
          <p:nvPr>
            <p:ph sz="half" idx="2"/>
          </p:nvPr>
        </p:nvSpPr>
        <p:spPr>
          <a:xfrm>
            <a:off x="1261872" y="1828800"/>
            <a:ext cx="9345168" cy="890337"/>
          </a:xfrm>
        </p:spPr>
        <p:txBody>
          <a:bodyPr>
            <a:normAutofit/>
          </a:bodyPr>
          <a:lstStyle/>
          <a:p>
            <a:pPr marL="0" indent="0">
              <a:buNone/>
            </a:pPr>
            <a:r>
              <a:rPr lang="en-US" dirty="0"/>
              <a:t>All SpaceX launch sites are on the coasts of the United States, specifically Florida and California.</a:t>
            </a:r>
          </a:p>
        </p:txBody>
      </p:sp>
      <p:pic>
        <p:nvPicPr>
          <p:cNvPr id="9" name="Picture 8">
            <a:extLst>
              <a:ext uri="{FF2B5EF4-FFF2-40B4-BE49-F238E27FC236}">
                <a16:creationId xmlns:a16="http://schemas.microsoft.com/office/drawing/2014/main" id="{0E474013-4B5A-27ED-B577-84F8E03DCC60}"/>
              </a:ext>
            </a:extLst>
          </p:cNvPr>
          <p:cNvPicPr>
            <a:picLocks noChangeAspect="1"/>
          </p:cNvPicPr>
          <p:nvPr/>
        </p:nvPicPr>
        <p:blipFill rotWithShape="1">
          <a:blip r:embed="rId3"/>
          <a:srcRect l="34009" t="16772" r="7445" b="29199"/>
          <a:stretch/>
        </p:blipFill>
        <p:spPr>
          <a:xfrm>
            <a:off x="6691653" y="2856615"/>
            <a:ext cx="2584794" cy="2861870"/>
          </a:xfrm>
          <a:prstGeom prst="rect">
            <a:avLst/>
          </a:prstGeom>
          <a:ln w="28575">
            <a:solidFill>
              <a:schemeClr val="accent2">
                <a:lumMod val="75000"/>
              </a:schemeClr>
            </a:solidFill>
          </a:ln>
        </p:spPr>
      </p:pic>
      <p:pic>
        <p:nvPicPr>
          <p:cNvPr id="2050" name="Picture 2">
            <a:extLst>
              <a:ext uri="{FF2B5EF4-FFF2-40B4-BE49-F238E27FC236}">
                <a16:creationId xmlns:a16="http://schemas.microsoft.com/office/drawing/2014/main" id="{AE2A0A18-619D-E060-F048-8038A3A9FE1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9273" t="23819" r="34674" b="43576"/>
          <a:stretch/>
        </p:blipFill>
        <p:spPr bwMode="auto">
          <a:xfrm>
            <a:off x="9569613" y="2644385"/>
            <a:ext cx="1360515" cy="1569230"/>
          </a:xfrm>
          <a:prstGeom prst="rect">
            <a:avLst/>
          </a:prstGeom>
          <a:noFill/>
          <a:ln w="28575">
            <a:solidFill>
              <a:schemeClr val="accent2">
                <a:lumMod val="75000"/>
              </a:schemeClr>
            </a:solidFill>
          </a:ln>
          <a:extLst>
            <a:ext uri="{909E8E84-426E-40DD-AFC4-6F175D3DCCD1}">
              <a14:hiddenFill xmlns:a14="http://schemas.microsoft.com/office/drawing/2010/main">
                <a:solidFill>
                  <a:srgbClr val="FFFFFF"/>
                </a:solidFill>
              </a14:hiddenFill>
            </a:ext>
          </a:extLst>
        </p:spPr>
      </p:pic>
      <p:pic>
        <p:nvPicPr>
          <p:cNvPr id="2051" name="Picture 3">
            <a:extLst>
              <a:ext uri="{FF2B5EF4-FFF2-40B4-BE49-F238E27FC236}">
                <a16:creationId xmlns:a16="http://schemas.microsoft.com/office/drawing/2014/main" id="{C617EF81-2183-DCB2-BA0B-DBB93B09309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351" t="31298" r="30316" b="38701"/>
          <a:stretch/>
        </p:blipFill>
        <p:spPr bwMode="auto">
          <a:xfrm>
            <a:off x="9569613" y="4501740"/>
            <a:ext cx="1360515" cy="1569231"/>
          </a:xfrm>
          <a:prstGeom prst="rect">
            <a:avLst/>
          </a:prstGeom>
          <a:noFill/>
          <a:ln w="28575">
            <a:solidFill>
              <a:schemeClr val="accent2">
                <a:lumMod val="75000"/>
              </a:schemeClr>
            </a:solidFill>
          </a:ln>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1E2251EF-DA2B-3744-5531-8C97570B7485}"/>
              </a:ext>
            </a:extLst>
          </p:cNvPr>
          <p:cNvCxnSpPr>
            <a:cxnSpLocks/>
          </p:cNvCxnSpPr>
          <p:nvPr/>
        </p:nvCxnSpPr>
        <p:spPr>
          <a:xfrm flipV="1">
            <a:off x="5209674" y="4213615"/>
            <a:ext cx="2298031" cy="10261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0AA0F70-7813-3866-6A9B-5628914588B8}"/>
              </a:ext>
            </a:extLst>
          </p:cNvPr>
          <p:cNvCxnSpPr/>
          <p:nvPr/>
        </p:nvCxnSpPr>
        <p:spPr>
          <a:xfrm flipV="1">
            <a:off x="8662737" y="3429000"/>
            <a:ext cx="1431758" cy="7846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70B7971-CA86-EB68-0641-4C045B50368C}"/>
              </a:ext>
            </a:extLst>
          </p:cNvPr>
          <p:cNvCxnSpPr/>
          <p:nvPr/>
        </p:nvCxnSpPr>
        <p:spPr>
          <a:xfrm>
            <a:off x="8650705" y="4351093"/>
            <a:ext cx="1311442" cy="8155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9629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C3F68-F22C-8D12-8FD6-C03C7FF11110}"/>
              </a:ext>
            </a:extLst>
          </p:cNvPr>
          <p:cNvSpPr>
            <a:spLocks noGrp="1"/>
          </p:cNvSpPr>
          <p:nvPr>
            <p:ph type="title"/>
          </p:nvPr>
        </p:nvSpPr>
        <p:spPr>
          <a:xfrm>
            <a:off x="1261872" y="365760"/>
            <a:ext cx="9692640" cy="1325562"/>
          </a:xfrm>
        </p:spPr>
        <p:txBody>
          <a:bodyPr anchor="b">
            <a:normAutofit/>
          </a:bodyPr>
          <a:lstStyle/>
          <a:p>
            <a:r>
              <a:rPr lang="en-US" dirty="0"/>
              <a:t>SUCCESSFUL AND FAILED LAUNCHES FOR EACH SITE</a:t>
            </a:r>
          </a:p>
        </p:txBody>
      </p:sp>
      <p:pic>
        <p:nvPicPr>
          <p:cNvPr id="8" name="Picture 7">
            <a:extLst>
              <a:ext uri="{FF2B5EF4-FFF2-40B4-BE49-F238E27FC236}">
                <a16:creationId xmlns:a16="http://schemas.microsoft.com/office/drawing/2014/main" id="{AE97D1FA-8891-8B62-CF8E-08652CBB47FC}"/>
              </a:ext>
            </a:extLst>
          </p:cNvPr>
          <p:cNvPicPr>
            <a:picLocks noChangeAspect="1"/>
          </p:cNvPicPr>
          <p:nvPr/>
        </p:nvPicPr>
        <p:blipFill>
          <a:blip r:embed="rId2"/>
          <a:stretch>
            <a:fillRect/>
          </a:stretch>
        </p:blipFill>
        <p:spPr>
          <a:xfrm>
            <a:off x="1261872" y="1828800"/>
            <a:ext cx="4480560" cy="2453106"/>
          </a:xfrm>
          <a:prstGeom prst="rect">
            <a:avLst/>
          </a:prstGeom>
          <a:noFill/>
          <a:ln w="28575">
            <a:solidFill>
              <a:schemeClr val="accent2">
                <a:lumMod val="75000"/>
              </a:schemeClr>
            </a:solidFill>
          </a:ln>
        </p:spPr>
      </p:pic>
      <p:sp>
        <p:nvSpPr>
          <p:cNvPr id="4" name="Text Placeholder 3">
            <a:extLst>
              <a:ext uri="{FF2B5EF4-FFF2-40B4-BE49-F238E27FC236}">
                <a16:creationId xmlns:a16="http://schemas.microsoft.com/office/drawing/2014/main" id="{D7C5962B-328B-3F8F-1A14-741782067FAD}"/>
              </a:ext>
            </a:extLst>
          </p:cNvPr>
          <p:cNvSpPr>
            <a:spLocks noGrp="1"/>
          </p:cNvSpPr>
          <p:nvPr>
            <p:ph sz="half" idx="2"/>
          </p:nvPr>
        </p:nvSpPr>
        <p:spPr>
          <a:xfrm>
            <a:off x="6126480" y="1828800"/>
            <a:ext cx="4480560" cy="4351337"/>
          </a:xfrm>
        </p:spPr>
        <p:txBody>
          <a:bodyPr>
            <a:normAutofit/>
          </a:bodyPr>
          <a:lstStyle/>
          <a:p>
            <a:pPr marL="0" indent="0">
              <a:buNone/>
            </a:pPr>
            <a:r>
              <a:rPr lang="en-US" dirty="0"/>
              <a:t>Launches have been grouped into clusters, where </a:t>
            </a:r>
            <a:r>
              <a:rPr lang="en-US" dirty="0">
                <a:solidFill>
                  <a:srgbClr val="008000"/>
                </a:solidFill>
              </a:rPr>
              <a:t>green icons </a:t>
            </a:r>
            <a:r>
              <a:rPr lang="en-US" dirty="0"/>
              <a:t>are successful launches, and </a:t>
            </a:r>
            <a:r>
              <a:rPr lang="en-US" dirty="0">
                <a:solidFill>
                  <a:srgbClr val="FF0000"/>
                </a:solidFill>
              </a:rPr>
              <a:t>red icons </a:t>
            </a:r>
            <a:r>
              <a:rPr lang="en-US" dirty="0"/>
              <a:t>are failed launches.</a:t>
            </a:r>
          </a:p>
        </p:txBody>
      </p:sp>
      <p:pic>
        <p:nvPicPr>
          <p:cNvPr id="3074" name="Picture 2">
            <a:extLst>
              <a:ext uri="{FF2B5EF4-FFF2-40B4-BE49-F238E27FC236}">
                <a16:creationId xmlns:a16="http://schemas.microsoft.com/office/drawing/2014/main" id="{94EDC982-9095-CBA7-1E6C-CE19B8102D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1872" y="4554753"/>
            <a:ext cx="1854280" cy="1729365"/>
          </a:xfrm>
          <a:prstGeom prst="rect">
            <a:avLst/>
          </a:prstGeom>
          <a:noFill/>
          <a:ln w="28575">
            <a:solidFill>
              <a:schemeClr val="accent2">
                <a:lumMod val="75000"/>
              </a:schemeClr>
            </a:solidFill>
          </a:ln>
          <a:extLst>
            <a:ext uri="{909E8E84-426E-40DD-AFC4-6F175D3DCCD1}">
              <a14:hiddenFill xmlns:a14="http://schemas.microsoft.com/office/drawing/2010/main">
                <a:solidFill>
                  <a:srgbClr val="FFFFFF"/>
                </a:solidFill>
              </a14:hiddenFill>
            </a:ext>
          </a:extLst>
        </p:spPr>
      </p:pic>
      <p:pic>
        <p:nvPicPr>
          <p:cNvPr id="3075" name="Picture 3">
            <a:extLst>
              <a:ext uri="{FF2B5EF4-FFF2-40B4-BE49-F238E27FC236}">
                <a16:creationId xmlns:a16="http://schemas.microsoft.com/office/drawing/2014/main" id="{B2EE6EBE-93CD-0C90-9BBA-3626E2B9F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4198" y="3429000"/>
            <a:ext cx="1836807" cy="2430061"/>
          </a:xfrm>
          <a:prstGeom prst="rect">
            <a:avLst/>
          </a:prstGeom>
          <a:noFill/>
          <a:ln w="28575">
            <a:solidFill>
              <a:schemeClr val="accent2">
                <a:lumMod val="75000"/>
              </a:schemeClr>
            </a:solidFill>
          </a:ln>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673FC175-867E-6934-FDD9-23790C5E8F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9601" y="3055353"/>
            <a:ext cx="1374752" cy="1405166"/>
          </a:xfrm>
          <a:prstGeom prst="rect">
            <a:avLst/>
          </a:prstGeom>
          <a:noFill/>
          <a:ln w="28575">
            <a:solidFill>
              <a:schemeClr val="accent2">
                <a:lumMod val="75000"/>
              </a:schemeClr>
            </a:solidFill>
          </a:ln>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CE5CC777-743D-1CCE-4FEC-5D8A5C7B28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69600" y="4772459"/>
            <a:ext cx="1374753" cy="1511658"/>
          </a:xfrm>
          <a:prstGeom prst="rect">
            <a:avLst/>
          </a:prstGeom>
          <a:noFill/>
          <a:ln w="28575">
            <a:solidFill>
              <a:schemeClr val="accent2">
                <a:lumMod val="75000"/>
              </a:schemeClr>
            </a:solidFill>
          </a:ln>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E636D045-F50C-E1A3-8564-CA8580BAE419}"/>
              </a:ext>
            </a:extLst>
          </p:cNvPr>
          <p:cNvPicPr>
            <a:picLocks noChangeAspect="1"/>
          </p:cNvPicPr>
          <p:nvPr/>
        </p:nvPicPr>
        <p:blipFill rotWithShape="1">
          <a:blip r:embed="rId7"/>
          <a:srcRect b="1851"/>
          <a:stretch/>
        </p:blipFill>
        <p:spPr>
          <a:xfrm>
            <a:off x="3887231" y="4554752"/>
            <a:ext cx="1854280" cy="1729365"/>
          </a:xfrm>
          <a:prstGeom prst="rect">
            <a:avLst/>
          </a:prstGeom>
          <a:ln w="28575">
            <a:solidFill>
              <a:schemeClr val="accent2">
                <a:lumMod val="75000"/>
              </a:schemeClr>
            </a:solidFill>
          </a:ln>
        </p:spPr>
      </p:pic>
      <p:cxnSp>
        <p:nvCxnSpPr>
          <p:cNvPr id="18" name="Straight Arrow Connector 17">
            <a:extLst>
              <a:ext uri="{FF2B5EF4-FFF2-40B4-BE49-F238E27FC236}">
                <a16:creationId xmlns:a16="http://schemas.microsoft.com/office/drawing/2014/main" id="{C2A425E6-5850-941F-2BCB-7D8C48975D44}"/>
              </a:ext>
            </a:extLst>
          </p:cNvPr>
          <p:cNvCxnSpPr/>
          <p:nvPr/>
        </p:nvCxnSpPr>
        <p:spPr>
          <a:xfrm>
            <a:off x="1636295" y="3489158"/>
            <a:ext cx="427121" cy="1564105"/>
          </a:xfrm>
          <a:prstGeom prst="straightConnector1">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0E8DB52-CA69-B952-46C1-AD3F4625F6B9}"/>
              </a:ext>
            </a:extLst>
          </p:cNvPr>
          <p:cNvCxnSpPr/>
          <p:nvPr/>
        </p:nvCxnSpPr>
        <p:spPr>
          <a:xfrm flipH="1">
            <a:off x="4541921" y="3988468"/>
            <a:ext cx="102268" cy="854243"/>
          </a:xfrm>
          <a:prstGeom prst="straightConnector1">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ED35F5B-6A2F-355B-C550-DFE13E1AD9B7}"/>
              </a:ext>
            </a:extLst>
          </p:cNvPr>
          <p:cNvCxnSpPr>
            <a:cxnSpLocks/>
          </p:cNvCxnSpPr>
          <p:nvPr/>
        </p:nvCxnSpPr>
        <p:spPr>
          <a:xfrm>
            <a:off x="4764505" y="3850105"/>
            <a:ext cx="1961148" cy="569279"/>
          </a:xfrm>
          <a:prstGeom prst="straightConnector1">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B0F09B2-FFFE-BA74-685D-8B8B2BB7BC56}"/>
              </a:ext>
            </a:extLst>
          </p:cNvPr>
          <p:cNvSpPr txBox="1"/>
          <p:nvPr/>
        </p:nvSpPr>
        <p:spPr>
          <a:xfrm>
            <a:off x="8265695" y="4415589"/>
            <a:ext cx="259358" cy="382192"/>
          </a:xfrm>
          <a:prstGeom prst="rect">
            <a:avLst/>
          </a:prstGeom>
          <a:noFill/>
        </p:spPr>
        <p:txBody>
          <a:bodyPr wrap="square" rtlCol="0">
            <a:spAutoFit/>
          </a:bodyPr>
          <a:lstStyle/>
          <a:p>
            <a:r>
              <a:rPr lang="en-US" dirty="0">
                <a:solidFill>
                  <a:schemeClr val="accent2">
                    <a:lumMod val="75000"/>
                  </a:schemeClr>
                </a:solidFill>
              </a:rPr>
              <a:t>=</a:t>
            </a:r>
          </a:p>
        </p:txBody>
      </p:sp>
      <p:sp>
        <p:nvSpPr>
          <p:cNvPr id="30" name="TextBox 29">
            <a:extLst>
              <a:ext uri="{FF2B5EF4-FFF2-40B4-BE49-F238E27FC236}">
                <a16:creationId xmlns:a16="http://schemas.microsoft.com/office/drawing/2014/main" id="{3237AF4E-C459-BAFF-A214-005FCF416B34}"/>
              </a:ext>
            </a:extLst>
          </p:cNvPr>
          <p:cNvSpPr txBox="1"/>
          <p:nvPr/>
        </p:nvSpPr>
        <p:spPr>
          <a:xfrm>
            <a:off x="3887230" y="6277494"/>
            <a:ext cx="1854281" cy="369332"/>
          </a:xfrm>
          <a:prstGeom prst="rect">
            <a:avLst/>
          </a:prstGeom>
          <a:noFill/>
        </p:spPr>
        <p:txBody>
          <a:bodyPr wrap="square" rtlCol="0">
            <a:spAutoFit/>
          </a:bodyPr>
          <a:lstStyle/>
          <a:p>
            <a:r>
              <a:rPr lang="en-US" dirty="0"/>
              <a:t>KSC LC-39A</a:t>
            </a:r>
          </a:p>
        </p:txBody>
      </p:sp>
      <p:sp>
        <p:nvSpPr>
          <p:cNvPr id="31" name="TextBox 30">
            <a:extLst>
              <a:ext uri="{FF2B5EF4-FFF2-40B4-BE49-F238E27FC236}">
                <a16:creationId xmlns:a16="http://schemas.microsoft.com/office/drawing/2014/main" id="{D1077A01-0158-6E0B-724C-B580BD658E55}"/>
              </a:ext>
            </a:extLst>
          </p:cNvPr>
          <p:cNvSpPr txBox="1"/>
          <p:nvPr/>
        </p:nvSpPr>
        <p:spPr>
          <a:xfrm>
            <a:off x="1261871" y="6284117"/>
            <a:ext cx="1854281" cy="369332"/>
          </a:xfrm>
          <a:prstGeom prst="rect">
            <a:avLst/>
          </a:prstGeom>
          <a:noFill/>
        </p:spPr>
        <p:txBody>
          <a:bodyPr wrap="square" rtlCol="0">
            <a:spAutoFit/>
          </a:bodyPr>
          <a:lstStyle/>
          <a:p>
            <a:r>
              <a:rPr lang="en-US" dirty="0"/>
              <a:t>VAFB SLC-4E</a:t>
            </a:r>
          </a:p>
        </p:txBody>
      </p:sp>
      <p:sp>
        <p:nvSpPr>
          <p:cNvPr id="32" name="TextBox 31">
            <a:extLst>
              <a:ext uri="{FF2B5EF4-FFF2-40B4-BE49-F238E27FC236}">
                <a16:creationId xmlns:a16="http://schemas.microsoft.com/office/drawing/2014/main" id="{D63CEBD1-36A7-29B9-4DEC-01B1092CD19E}"/>
              </a:ext>
            </a:extLst>
          </p:cNvPr>
          <p:cNvSpPr txBox="1"/>
          <p:nvPr/>
        </p:nvSpPr>
        <p:spPr>
          <a:xfrm>
            <a:off x="10044353" y="5343622"/>
            <a:ext cx="1493931" cy="369332"/>
          </a:xfrm>
          <a:prstGeom prst="rect">
            <a:avLst/>
          </a:prstGeom>
          <a:noFill/>
        </p:spPr>
        <p:txBody>
          <a:bodyPr wrap="square" rtlCol="0">
            <a:spAutoFit/>
          </a:bodyPr>
          <a:lstStyle/>
          <a:p>
            <a:r>
              <a:rPr lang="en-US" dirty="0"/>
              <a:t>CCAFS LC-40</a:t>
            </a:r>
          </a:p>
        </p:txBody>
      </p:sp>
      <p:sp>
        <p:nvSpPr>
          <p:cNvPr id="33" name="TextBox 32">
            <a:extLst>
              <a:ext uri="{FF2B5EF4-FFF2-40B4-BE49-F238E27FC236}">
                <a16:creationId xmlns:a16="http://schemas.microsoft.com/office/drawing/2014/main" id="{7064EA2A-3B8B-2EBE-0EDB-C32365718ECB}"/>
              </a:ext>
            </a:extLst>
          </p:cNvPr>
          <p:cNvSpPr txBox="1"/>
          <p:nvPr/>
        </p:nvSpPr>
        <p:spPr>
          <a:xfrm>
            <a:off x="10044353" y="3573270"/>
            <a:ext cx="1493931" cy="369332"/>
          </a:xfrm>
          <a:prstGeom prst="rect">
            <a:avLst/>
          </a:prstGeom>
          <a:noFill/>
        </p:spPr>
        <p:txBody>
          <a:bodyPr wrap="square" rtlCol="0">
            <a:spAutoFit/>
          </a:bodyPr>
          <a:lstStyle/>
          <a:p>
            <a:r>
              <a:rPr lang="en-US" dirty="0"/>
              <a:t>CCAFS SLC-40</a:t>
            </a:r>
          </a:p>
        </p:txBody>
      </p:sp>
    </p:spTree>
    <p:extLst>
      <p:ext uri="{BB962C8B-B14F-4D97-AF65-F5344CB8AC3E}">
        <p14:creationId xmlns:p14="http://schemas.microsoft.com/office/powerpoint/2010/main" val="9452397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8DFBBBF-F22B-69D4-05BC-2EFDE0F9D252}"/>
              </a:ext>
            </a:extLst>
          </p:cNvPr>
          <p:cNvSpPr>
            <a:spLocks noGrp="1"/>
          </p:cNvSpPr>
          <p:nvPr>
            <p:ph type="title"/>
          </p:nvPr>
        </p:nvSpPr>
        <p:spPr>
          <a:xfrm>
            <a:off x="1261872" y="365760"/>
            <a:ext cx="9692640" cy="1325562"/>
          </a:xfrm>
        </p:spPr>
        <p:txBody>
          <a:bodyPr/>
          <a:lstStyle/>
          <a:p>
            <a:r>
              <a:rPr lang="en-US" dirty="0"/>
              <a:t>PROXIMITY OF LAUNCH SITES TO POINTS OF INTEREST</a:t>
            </a:r>
          </a:p>
        </p:txBody>
      </p:sp>
      <p:sp>
        <p:nvSpPr>
          <p:cNvPr id="5" name="Text Placeholder 4">
            <a:extLst>
              <a:ext uri="{FF2B5EF4-FFF2-40B4-BE49-F238E27FC236}">
                <a16:creationId xmlns:a16="http://schemas.microsoft.com/office/drawing/2014/main" id="{CB7F835D-09F4-3E4F-0331-203AC2ED19B2}"/>
              </a:ext>
            </a:extLst>
          </p:cNvPr>
          <p:cNvSpPr>
            <a:spLocks noGrp="1"/>
          </p:cNvSpPr>
          <p:nvPr>
            <p:ph sz="half" idx="1"/>
          </p:nvPr>
        </p:nvSpPr>
        <p:spPr>
          <a:xfrm>
            <a:off x="1261872" y="1828800"/>
            <a:ext cx="4834128" cy="4351337"/>
          </a:xfrm>
        </p:spPr>
        <p:txBody>
          <a:bodyPr>
            <a:noAutofit/>
          </a:bodyPr>
          <a:lstStyle/>
          <a:p>
            <a:pPr marL="0" indent="0">
              <a:lnSpc>
                <a:spcPct val="100000"/>
              </a:lnSpc>
              <a:buNone/>
            </a:pPr>
            <a:r>
              <a:rPr lang="en-US" sz="1400" dirty="0"/>
              <a:t>Using </a:t>
            </a:r>
            <a:r>
              <a:rPr lang="en-US" sz="1400" dirty="0">
                <a:solidFill>
                  <a:schemeClr val="accent2"/>
                </a:solidFill>
              </a:rPr>
              <a:t>CCAFS SLC-40 </a:t>
            </a:r>
            <a:r>
              <a:rPr lang="en-US" sz="1400" dirty="0"/>
              <a:t>as an example site, the following questions can be asked to understand more about the placement of launch sites:</a:t>
            </a:r>
          </a:p>
          <a:p>
            <a:pPr marL="0" indent="0">
              <a:buNone/>
            </a:pPr>
            <a:r>
              <a:rPr lang="en-US" sz="1400" dirty="0"/>
              <a:t>Are launch sites in close proximity to railways?</a:t>
            </a:r>
          </a:p>
          <a:p>
            <a:pPr marL="342900" indent="-342900">
              <a:buFont typeface="Arial" panose="020B0604020202020204" pitchFamily="34" charset="0"/>
              <a:buChar char="•"/>
            </a:pPr>
            <a:r>
              <a:rPr lang="en-US" sz="1400" dirty="0">
                <a:solidFill>
                  <a:schemeClr val="accent2"/>
                </a:solidFill>
              </a:rPr>
              <a:t>Yes</a:t>
            </a:r>
            <a:r>
              <a:rPr lang="en-US" sz="1400" dirty="0"/>
              <a:t>, the coastline is only 0.87 km due East. </a:t>
            </a:r>
          </a:p>
          <a:p>
            <a:pPr marL="0" indent="0">
              <a:buNone/>
            </a:pPr>
            <a:r>
              <a:rPr lang="en-US" sz="1400" dirty="0"/>
              <a:t>Are launch sites in close proximity to highways? </a:t>
            </a:r>
          </a:p>
          <a:p>
            <a:pPr marL="342900" indent="-342900">
              <a:buFont typeface="Arial" panose="020B0604020202020204" pitchFamily="34" charset="0"/>
              <a:buChar char="•"/>
            </a:pPr>
            <a:r>
              <a:rPr lang="en-US" sz="1400" dirty="0">
                <a:solidFill>
                  <a:schemeClr val="accent2"/>
                </a:solidFill>
              </a:rPr>
              <a:t>Yes</a:t>
            </a:r>
            <a:r>
              <a:rPr lang="en-US" sz="1400" dirty="0"/>
              <a:t>, the nearest highway is only 0.59 km away. </a:t>
            </a:r>
          </a:p>
          <a:p>
            <a:pPr marL="0" indent="0">
              <a:buNone/>
            </a:pPr>
            <a:r>
              <a:rPr lang="en-US" sz="1400" dirty="0"/>
              <a:t>Are launch sites in close proximity to railways?</a:t>
            </a:r>
          </a:p>
          <a:p>
            <a:pPr marL="342900" indent="-342900">
              <a:buFont typeface="Arial" panose="020B0604020202020204" pitchFamily="34" charset="0"/>
              <a:buChar char="•"/>
            </a:pPr>
            <a:r>
              <a:rPr lang="en-US" sz="1400" dirty="0">
                <a:solidFill>
                  <a:schemeClr val="accent2"/>
                </a:solidFill>
              </a:rPr>
              <a:t>Yes</a:t>
            </a:r>
            <a:r>
              <a:rPr lang="en-US" sz="1400" dirty="0"/>
              <a:t>, the nearest railway is only 1.29 km away. </a:t>
            </a:r>
          </a:p>
          <a:p>
            <a:pPr marL="0" indent="0">
              <a:buNone/>
            </a:pPr>
            <a:r>
              <a:rPr lang="en-US" sz="1400" dirty="0"/>
              <a:t>Do launch sites keep a certain distance away from cities? </a:t>
            </a:r>
          </a:p>
          <a:p>
            <a:pPr marL="342900" indent="-342900">
              <a:buFont typeface="Arial" panose="020B0604020202020204" pitchFamily="34" charset="0"/>
              <a:buChar char="•"/>
            </a:pPr>
            <a:r>
              <a:rPr lang="en-US" sz="1400" dirty="0">
                <a:solidFill>
                  <a:schemeClr val="accent2"/>
                </a:solidFill>
              </a:rPr>
              <a:t>Yes</a:t>
            </a:r>
            <a:r>
              <a:rPr lang="en-US" sz="1400" dirty="0"/>
              <a:t>, the nearest city is 51.74 km away.</a:t>
            </a:r>
          </a:p>
        </p:txBody>
      </p:sp>
      <p:pic>
        <p:nvPicPr>
          <p:cNvPr id="9" name="Content Placeholder 8">
            <a:extLst>
              <a:ext uri="{FF2B5EF4-FFF2-40B4-BE49-F238E27FC236}">
                <a16:creationId xmlns:a16="http://schemas.microsoft.com/office/drawing/2014/main" id="{5DFF8204-C103-4483-B544-5ED71B3185B3}"/>
              </a:ext>
            </a:extLst>
          </p:cNvPr>
          <p:cNvPicPr>
            <a:picLocks noGrp="1" noChangeAspect="1"/>
          </p:cNvPicPr>
          <p:nvPr>
            <p:ph sz="half" idx="2"/>
          </p:nvPr>
        </p:nvPicPr>
        <p:blipFill>
          <a:blip r:embed="rId2"/>
          <a:stretch>
            <a:fillRect/>
          </a:stretch>
        </p:blipFill>
        <p:spPr>
          <a:xfrm>
            <a:off x="6382418" y="1828800"/>
            <a:ext cx="3969002" cy="4351338"/>
          </a:xfrm>
          <a:ln w="28575">
            <a:solidFill>
              <a:schemeClr val="accent2">
                <a:lumMod val="75000"/>
              </a:schemeClr>
            </a:solidFill>
          </a:ln>
        </p:spPr>
      </p:pic>
    </p:spTree>
    <p:extLst>
      <p:ext uri="{BB962C8B-B14F-4D97-AF65-F5344CB8AC3E}">
        <p14:creationId xmlns:p14="http://schemas.microsoft.com/office/powerpoint/2010/main" val="5683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C9AB2-4656-3780-8F3C-45F53BE145B5}"/>
              </a:ext>
            </a:extLst>
          </p:cNvPr>
          <p:cNvSpPr>
            <a:spLocks noGrp="1"/>
          </p:cNvSpPr>
          <p:nvPr>
            <p:ph type="title"/>
          </p:nvPr>
        </p:nvSpPr>
        <p:spPr/>
        <p:txBody>
          <a:bodyPr/>
          <a:lstStyle/>
          <a:p>
            <a:r>
              <a:rPr lang="en-US" dirty="0"/>
              <a:t>EXECUTIVE SUMMARY</a:t>
            </a:r>
          </a:p>
        </p:txBody>
      </p:sp>
      <p:sp>
        <p:nvSpPr>
          <p:cNvPr id="4" name="Text Placeholder 3">
            <a:extLst>
              <a:ext uri="{FF2B5EF4-FFF2-40B4-BE49-F238E27FC236}">
                <a16:creationId xmlns:a16="http://schemas.microsoft.com/office/drawing/2014/main" id="{AE026570-EF08-2AB0-0478-909F7C37AE0F}"/>
              </a:ext>
            </a:extLst>
          </p:cNvPr>
          <p:cNvSpPr>
            <a:spLocks noGrp="1"/>
          </p:cNvSpPr>
          <p:nvPr>
            <p:ph type="body" sz="half" idx="2"/>
          </p:nvPr>
        </p:nvSpPr>
        <p:spPr/>
        <p:txBody>
          <a:bodyPr>
            <a:normAutofit fontScale="77500" lnSpcReduction="20000"/>
          </a:bodyPr>
          <a:lstStyle/>
          <a:p>
            <a:r>
              <a:rPr lang="en-US" dirty="0">
                <a:solidFill>
                  <a:schemeClr val="accent2"/>
                </a:solidFill>
              </a:rPr>
              <a:t>Summary of Methodologies</a:t>
            </a:r>
          </a:p>
          <a:p>
            <a:r>
              <a:rPr lang="en-US" dirty="0"/>
              <a:t>The project follows these steps:</a:t>
            </a:r>
          </a:p>
          <a:p>
            <a:pPr marL="285750" indent="-285750">
              <a:buFont typeface="Arial" panose="020B0604020202020204" pitchFamily="34" charset="0"/>
              <a:buChar char="•"/>
            </a:pPr>
            <a:r>
              <a:rPr lang="en-US" dirty="0"/>
              <a:t>Data Collection</a:t>
            </a:r>
          </a:p>
          <a:p>
            <a:pPr marL="285750" indent="-285750">
              <a:buFont typeface="Arial" panose="020B0604020202020204" pitchFamily="34" charset="0"/>
              <a:buChar char="•"/>
            </a:pPr>
            <a:r>
              <a:rPr lang="en-US" dirty="0"/>
              <a:t>Data Wrangling</a:t>
            </a:r>
          </a:p>
          <a:p>
            <a:pPr marL="285750" indent="-285750">
              <a:buFont typeface="Arial" panose="020B0604020202020204" pitchFamily="34" charset="0"/>
              <a:buChar char="•"/>
            </a:pPr>
            <a:r>
              <a:rPr lang="en-US" dirty="0"/>
              <a:t>Exploratory Data Analysis</a:t>
            </a:r>
          </a:p>
          <a:p>
            <a:pPr marL="285750" indent="-285750">
              <a:buFont typeface="Arial" panose="020B0604020202020204" pitchFamily="34" charset="0"/>
              <a:buChar char="•"/>
            </a:pPr>
            <a:r>
              <a:rPr lang="en-US" dirty="0"/>
              <a:t>Interactive Visual Analytics</a:t>
            </a:r>
          </a:p>
          <a:p>
            <a:pPr marL="285750" indent="-285750">
              <a:buFont typeface="Arial" panose="020B0604020202020204" pitchFamily="34" charset="0"/>
              <a:buChar char="•"/>
            </a:pPr>
            <a:r>
              <a:rPr lang="en-US" dirty="0"/>
              <a:t>Predictive Analysis (Classification)</a:t>
            </a:r>
          </a:p>
          <a:p>
            <a:pPr marL="285750" indent="-285750">
              <a:buFont typeface="Arial" panose="020B0604020202020204" pitchFamily="34" charset="0"/>
              <a:buChar char="•"/>
            </a:pPr>
            <a:endParaRPr lang="en-US" dirty="0"/>
          </a:p>
          <a:p>
            <a:r>
              <a:rPr lang="en-US" dirty="0">
                <a:solidFill>
                  <a:schemeClr val="accent2"/>
                </a:solidFill>
              </a:rPr>
              <a:t>Summary of Results</a:t>
            </a:r>
          </a:p>
          <a:p>
            <a:r>
              <a:rPr lang="en-US" dirty="0"/>
              <a:t>This project produced the following:</a:t>
            </a:r>
          </a:p>
          <a:p>
            <a:pPr marL="285750" indent="-285750">
              <a:buFont typeface="Arial" panose="020B0604020202020204" pitchFamily="34" charset="0"/>
              <a:buChar char="•"/>
            </a:pPr>
            <a:r>
              <a:rPr lang="en-US" dirty="0"/>
              <a:t>Exploratory Data Analysis (EDA) Results</a:t>
            </a:r>
          </a:p>
          <a:p>
            <a:pPr marL="285750" indent="-285750">
              <a:buFont typeface="Arial" panose="020B0604020202020204" pitchFamily="34" charset="0"/>
              <a:buChar char="•"/>
            </a:pPr>
            <a:r>
              <a:rPr lang="en-US" dirty="0"/>
              <a:t>Geospatial Analytics</a:t>
            </a:r>
          </a:p>
          <a:p>
            <a:pPr marL="285750" indent="-285750">
              <a:buFont typeface="Arial" panose="020B0604020202020204" pitchFamily="34" charset="0"/>
              <a:buChar char="•"/>
            </a:pPr>
            <a:r>
              <a:rPr lang="en-US" dirty="0"/>
              <a:t>Interactive Dashboards</a:t>
            </a:r>
          </a:p>
          <a:p>
            <a:pPr marL="285750" indent="-285750">
              <a:buFont typeface="Arial" panose="020B0604020202020204" pitchFamily="34" charset="0"/>
              <a:buChar char="•"/>
            </a:pPr>
            <a:r>
              <a:rPr lang="en-US" dirty="0"/>
              <a:t>Predictive Analysis of Classification Models</a:t>
            </a:r>
          </a:p>
        </p:txBody>
      </p:sp>
      <p:pic>
        <p:nvPicPr>
          <p:cNvPr id="18" name="Picture 17">
            <a:extLst>
              <a:ext uri="{FF2B5EF4-FFF2-40B4-BE49-F238E27FC236}">
                <a16:creationId xmlns:a16="http://schemas.microsoft.com/office/drawing/2014/main" id="{DDD5C3E8-6A5E-D7D1-B343-DA408F99BDDB}"/>
              </a:ext>
            </a:extLst>
          </p:cNvPr>
          <p:cNvPicPr>
            <a:picLocks noChangeAspect="1"/>
          </p:cNvPicPr>
          <p:nvPr/>
        </p:nvPicPr>
        <p:blipFill>
          <a:blip r:embed="rId2"/>
          <a:stretch>
            <a:fillRect/>
          </a:stretch>
        </p:blipFill>
        <p:spPr>
          <a:xfrm>
            <a:off x="4682593" y="1115708"/>
            <a:ext cx="2826813" cy="2313292"/>
          </a:xfrm>
          <a:prstGeom prst="rect">
            <a:avLst/>
          </a:prstGeom>
          <a:ln w="28575">
            <a:solidFill>
              <a:schemeClr val="accent2">
                <a:lumMod val="75000"/>
              </a:schemeClr>
            </a:solidFill>
          </a:ln>
        </p:spPr>
      </p:pic>
      <p:pic>
        <p:nvPicPr>
          <p:cNvPr id="22" name="Picture 21">
            <a:extLst>
              <a:ext uri="{FF2B5EF4-FFF2-40B4-BE49-F238E27FC236}">
                <a16:creationId xmlns:a16="http://schemas.microsoft.com/office/drawing/2014/main" id="{A9698F06-145A-4DB9-9C2B-AA9BBE6E673D}"/>
              </a:ext>
            </a:extLst>
          </p:cNvPr>
          <p:cNvPicPr>
            <a:picLocks noChangeAspect="1"/>
          </p:cNvPicPr>
          <p:nvPr/>
        </p:nvPicPr>
        <p:blipFill rotWithShape="1">
          <a:blip r:embed="rId3"/>
          <a:srcRect l="20829" t="27996" r="27825" b="22302"/>
          <a:stretch/>
        </p:blipFill>
        <p:spPr>
          <a:xfrm>
            <a:off x="7801438" y="1115708"/>
            <a:ext cx="2179834" cy="2313292"/>
          </a:xfrm>
          <a:prstGeom prst="rect">
            <a:avLst/>
          </a:prstGeom>
          <a:ln w="28575">
            <a:solidFill>
              <a:schemeClr val="accent2">
                <a:lumMod val="75000"/>
              </a:schemeClr>
            </a:solidFill>
          </a:ln>
        </p:spPr>
      </p:pic>
      <p:pic>
        <p:nvPicPr>
          <p:cNvPr id="2050" name="Picture 2">
            <a:extLst>
              <a:ext uri="{FF2B5EF4-FFF2-40B4-BE49-F238E27FC236}">
                <a16:creationId xmlns:a16="http://schemas.microsoft.com/office/drawing/2014/main" id="{7BE7D207-3748-6D8D-B45B-94A142183C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2593" y="3627652"/>
            <a:ext cx="2525734" cy="2538663"/>
          </a:xfrm>
          <a:prstGeom prst="rect">
            <a:avLst/>
          </a:prstGeom>
          <a:noFill/>
          <a:ln w="28575">
            <a:solidFill>
              <a:schemeClr val="accent2">
                <a:lumMod val="75000"/>
              </a:schemeClr>
            </a:solid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E7EC0C2-1B76-D1F1-98E4-EA6C1B16AE61}"/>
              </a:ext>
            </a:extLst>
          </p:cNvPr>
          <p:cNvPicPr>
            <a:picLocks noChangeAspect="1"/>
          </p:cNvPicPr>
          <p:nvPr/>
        </p:nvPicPr>
        <p:blipFill rotWithShape="1">
          <a:blip r:embed="rId5"/>
          <a:srcRect t="58289" b="1"/>
          <a:stretch/>
        </p:blipFill>
        <p:spPr>
          <a:xfrm>
            <a:off x="7509406" y="3627652"/>
            <a:ext cx="3882547" cy="2130552"/>
          </a:xfrm>
          <a:prstGeom prst="rect">
            <a:avLst/>
          </a:prstGeom>
          <a:ln w="28575">
            <a:solidFill>
              <a:schemeClr val="accent2">
                <a:lumMod val="75000"/>
              </a:schemeClr>
            </a:solidFill>
          </a:ln>
        </p:spPr>
      </p:pic>
    </p:spTree>
    <p:extLst>
      <p:ext uri="{BB962C8B-B14F-4D97-AF65-F5344CB8AC3E}">
        <p14:creationId xmlns:p14="http://schemas.microsoft.com/office/powerpoint/2010/main" val="1034922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ircle with a pie chart in the center&#10;&#10;Description automatically generated">
            <a:extLst>
              <a:ext uri="{FF2B5EF4-FFF2-40B4-BE49-F238E27FC236}">
                <a16:creationId xmlns:a16="http://schemas.microsoft.com/office/drawing/2014/main" id="{7CD84BCA-33B5-487C-053D-8EC8BB2AFA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1872" y="3467481"/>
            <a:ext cx="2148840" cy="2148840"/>
          </a:xfrm>
          <a:prstGeom prst="rect">
            <a:avLst/>
          </a:prstGeom>
        </p:spPr>
      </p:pic>
      <p:sp>
        <p:nvSpPr>
          <p:cNvPr id="2" name="Title 1">
            <a:extLst>
              <a:ext uri="{FF2B5EF4-FFF2-40B4-BE49-F238E27FC236}">
                <a16:creationId xmlns:a16="http://schemas.microsoft.com/office/drawing/2014/main" id="{04142260-0B39-24C8-C5FF-855FA04781A4}"/>
              </a:ext>
            </a:extLst>
          </p:cNvPr>
          <p:cNvSpPr>
            <a:spLocks noGrp="1"/>
          </p:cNvSpPr>
          <p:nvPr>
            <p:ph type="title"/>
          </p:nvPr>
        </p:nvSpPr>
        <p:spPr>
          <a:xfrm>
            <a:off x="1261872" y="1292860"/>
            <a:ext cx="9692640" cy="1325562"/>
          </a:xfrm>
        </p:spPr>
        <p:txBody>
          <a:bodyPr/>
          <a:lstStyle/>
          <a:p>
            <a:pPr algn="ctr"/>
            <a:r>
              <a:rPr lang="en-US" dirty="0"/>
              <a:t>INTERACTIVE DASHBOARD ANALYSIS:</a:t>
            </a:r>
            <a:br>
              <a:rPr lang="en-US" dirty="0"/>
            </a:br>
            <a:r>
              <a:rPr lang="en-US" dirty="0">
                <a:solidFill>
                  <a:srgbClr val="8784C7"/>
                </a:solidFill>
              </a:rPr>
              <a:t>PLOTLY DASH</a:t>
            </a:r>
          </a:p>
        </p:txBody>
      </p:sp>
      <p:pic>
        <p:nvPicPr>
          <p:cNvPr id="4" name="Picture 3" descr="A blue and purple graphic&#10;&#10;Description automatically generated">
            <a:extLst>
              <a:ext uri="{FF2B5EF4-FFF2-40B4-BE49-F238E27FC236}">
                <a16:creationId xmlns:a16="http://schemas.microsoft.com/office/drawing/2014/main" id="{E5A20E95-14F0-B7E5-0443-5F0CA8E5B9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1580" y="3467481"/>
            <a:ext cx="2148840" cy="2148840"/>
          </a:xfrm>
          <a:prstGeom prst="rect">
            <a:avLst/>
          </a:prstGeom>
        </p:spPr>
      </p:pic>
      <p:pic>
        <p:nvPicPr>
          <p:cNvPr id="11" name="Picture 10" descr="A graph with dots and lines&#10;&#10;Description automatically generated">
            <a:extLst>
              <a:ext uri="{FF2B5EF4-FFF2-40B4-BE49-F238E27FC236}">
                <a16:creationId xmlns:a16="http://schemas.microsoft.com/office/drawing/2014/main" id="{36B83679-10EC-2F2B-6362-03FAFDF072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1288" y="3467481"/>
            <a:ext cx="2148840" cy="2148840"/>
          </a:xfrm>
          <a:prstGeom prst="rect">
            <a:avLst/>
          </a:prstGeom>
        </p:spPr>
      </p:pic>
    </p:spTree>
    <p:extLst>
      <p:ext uri="{BB962C8B-B14F-4D97-AF65-F5344CB8AC3E}">
        <p14:creationId xmlns:p14="http://schemas.microsoft.com/office/powerpoint/2010/main" val="10407231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89A71-BF1B-4909-93AA-DF6DFD62C9A5}"/>
              </a:ext>
            </a:extLst>
          </p:cNvPr>
          <p:cNvSpPr>
            <a:spLocks noGrp="1"/>
          </p:cNvSpPr>
          <p:nvPr>
            <p:ph type="title"/>
          </p:nvPr>
        </p:nvSpPr>
        <p:spPr>
          <a:xfrm>
            <a:off x="1261872" y="365760"/>
            <a:ext cx="9692640" cy="731520"/>
          </a:xfrm>
        </p:spPr>
        <p:txBody>
          <a:bodyPr/>
          <a:lstStyle/>
          <a:p>
            <a:r>
              <a:rPr lang="en-US" dirty="0"/>
              <a:t>LAUNCH SITE SUCCESS RATES</a:t>
            </a:r>
          </a:p>
        </p:txBody>
      </p:sp>
      <p:sp>
        <p:nvSpPr>
          <p:cNvPr id="3" name="Text Placeholder 2">
            <a:extLst>
              <a:ext uri="{FF2B5EF4-FFF2-40B4-BE49-F238E27FC236}">
                <a16:creationId xmlns:a16="http://schemas.microsoft.com/office/drawing/2014/main" id="{7F800F86-73B0-DE0D-6B95-EA0CF29ADFFC}"/>
              </a:ext>
            </a:extLst>
          </p:cNvPr>
          <p:cNvSpPr>
            <a:spLocks noGrp="1"/>
          </p:cNvSpPr>
          <p:nvPr>
            <p:ph type="body" idx="1"/>
          </p:nvPr>
        </p:nvSpPr>
        <p:spPr>
          <a:xfrm>
            <a:off x="1261872" y="1713654"/>
            <a:ext cx="4480560" cy="1137829"/>
          </a:xfrm>
        </p:spPr>
        <p:txBody>
          <a:bodyPr>
            <a:noAutofit/>
          </a:bodyPr>
          <a:lstStyle/>
          <a:p>
            <a:pPr>
              <a:lnSpc>
                <a:spcPct val="120000"/>
              </a:lnSpc>
            </a:pPr>
            <a:r>
              <a:rPr lang="en-US" dirty="0"/>
              <a:t>The launch site </a:t>
            </a:r>
            <a:r>
              <a:rPr lang="en-US" dirty="0">
                <a:solidFill>
                  <a:schemeClr val="accent2"/>
                </a:solidFill>
              </a:rPr>
              <a:t>KSC LC-39 A </a:t>
            </a:r>
            <a:r>
              <a:rPr lang="en-US" dirty="0"/>
              <a:t>had the most successful launches, with </a:t>
            </a:r>
            <a:r>
              <a:rPr lang="en-US" dirty="0">
                <a:solidFill>
                  <a:schemeClr val="accent2"/>
                </a:solidFill>
              </a:rPr>
              <a:t>41.7%</a:t>
            </a:r>
            <a:r>
              <a:rPr lang="en-US" dirty="0"/>
              <a:t> of the total successful launches.</a:t>
            </a:r>
          </a:p>
        </p:txBody>
      </p:sp>
      <p:pic>
        <p:nvPicPr>
          <p:cNvPr id="8" name="Content Placeholder 7">
            <a:extLst>
              <a:ext uri="{FF2B5EF4-FFF2-40B4-BE49-F238E27FC236}">
                <a16:creationId xmlns:a16="http://schemas.microsoft.com/office/drawing/2014/main" id="{FE3204CF-6B61-E055-9FF3-757279C34BE1}"/>
              </a:ext>
            </a:extLst>
          </p:cNvPr>
          <p:cNvPicPr>
            <a:picLocks noGrp="1" noChangeAspect="1"/>
          </p:cNvPicPr>
          <p:nvPr>
            <p:ph sz="half" idx="2"/>
          </p:nvPr>
        </p:nvPicPr>
        <p:blipFill>
          <a:blip r:embed="rId2"/>
          <a:stretch>
            <a:fillRect/>
          </a:stretch>
        </p:blipFill>
        <p:spPr>
          <a:xfrm>
            <a:off x="1262063" y="3209670"/>
            <a:ext cx="4529239" cy="2286000"/>
          </a:xfrm>
          <a:ln w="28575">
            <a:solidFill>
              <a:schemeClr val="accent2">
                <a:lumMod val="75000"/>
              </a:schemeClr>
            </a:solidFill>
          </a:ln>
        </p:spPr>
      </p:pic>
      <p:sp>
        <p:nvSpPr>
          <p:cNvPr id="5" name="Text Placeholder 4">
            <a:extLst>
              <a:ext uri="{FF2B5EF4-FFF2-40B4-BE49-F238E27FC236}">
                <a16:creationId xmlns:a16="http://schemas.microsoft.com/office/drawing/2014/main" id="{F92207CD-19B0-3228-02C3-DA2C4DF7F9DB}"/>
              </a:ext>
            </a:extLst>
          </p:cNvPr>
          <p:cNvSpPr>
            <a:spLocks noGrp="1"/>
          </p:cNvSpPr>
          <p:nvPr>
            <p:ph type="body" sz="quarter" idx="3"/>
          </p:nvPr>
        </p:nvSpPr>
        <p:spPr>
          <a:xfrm>
            <a:off x="6126480" y="1713655"/>
            <a:ext cx="4480560" cy="1137828"/>
          </a:xfrm>
        </p:spPr>
        <p:txBody>
          <a:bodyPr>
            <a:noAutofit/>
          </a:bodyPr>
          <a:lstStyle/>
          <a:p>
            <a:pPr>
              <a:lnSpc>
                <a:spcPct val="120000"/>
              </a:lnSpc>
            </a:pPr>
            <a:r>
              <a:rPr lang="en-US" dirty="0"/>
              <a:t>The launch site </a:t>
            </a:r>
            <a:r>
              <a:rPr lang="en-US" dirty="0">
                <a:solidFill>
                  <a:schemeClr val="accent2"/>
                </a:solidFill>
              </a:rPr>
              <a:t>KSC LC-39 A </a:t>
            </a:r>
            <a:r>
              <a:rPr lang="en-US" dirty="0"/>
              <a:t>also had the highest rate of successful launches, with a </a:t>
            </a:r>
            <a:r>
              <a:rPr lang="en-US" dirty="0">
                <a:solidFill>
                  <a:schemeClr val="accent2"/>
                </a:solidFill>
              </a:rPr>
              <a:t>76.9% </a:t>
            </a:r>
            <a:r>
              <a:rPr lang="en-US" dirty="0"/>
              <a:t>success rate.</a:t>
            </a:r>
          </a:p>
        </p:txBody>
      </p:sp>
      <p:pic>
        <p:nvPicPr>
          <p:cNvPr id="10" name="Content Placeholder 9">
            <a:extLst>
              <a:ext uri="{FF2B5EF4-FFF2-40B4-BE49-F238E27FC236}">
                <a16:creationId xmlns:a16="http://schemas.microsoft.com/office/drawing/2014/main" id="{54266CE9-936A-DFB3-709C-CD593045BE4D}"/>
              </a:ext>
            </a:extLst>
          </p:cNvPr>
          <p:cNvPicPr>
            <a:picLocks noGrp="1" noChangeAspect="1"/>
          </p:cNvPicPr>
          <p:nvPr>
            <p:ph sz="quarter" idx="4"/>
          </p:nvPr>
        </p:nvPicPr>
        <p:blipFill>
          <a:blip r:embed="rId3"/>
          <a:stretch>
            <a:fillRect/>
          </a:stretch>
        </p:blipFill>
        <p:spPr>
          <a:xfrm>
            <a:off x="6126163" y="3207049"/>
            <a:ext cx="4520370" cy="2286000"/>
          </a:xfrm>
          <a:ln w="28575">
            <a:solidFill>
              <a:schemeClr val="accent2">
                <a:lumMod val="75000"/>
              </a:schemeClr>
            </a:solidFill>
          </a:ln>
        </p:spPr>
      </p:pic>
    </p:spTree>
    <p:extLst>
      <p:ext uri="{BB962C8B-B14F-4D97-AF65-F5344CB8AC3E}">
        <p14:creationId xmlns:p14="http://schemas.microsoft.com/office/powerpoint/2010/main" val="1391526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E9D9D-8C86-0EE5-D0E8-ABAFA04E38AC}"/>
              </a:ext>
            </a:extLst>
          </p:cNvPr>
          <p:cNvSpPr>
            <a:spLocks noGrp="1"/>
          </p:cNvSpPr>
          <p:nvPr>
            <p:ph type="title"/>
          </p:nvPr>
        </p:nvSpPr>
        <p:spPr>
          <a:xfrm>
            <a:off x="1261872" y="383964"/>
            <a:ext cx="9692640" cy="1325562"/>
          </a:xfrm>
        </p:spPr>
        <p:txBody>
          <a:bodyPr anchor="b">
            <a:normAutofit fontScale="90000"/>
          </a:bodyPr>
          <a:lstStyle/>
          <a:p>
            <a:r>
              <a:rPr lang="en-US" dirty="0"/>
              <a:t>SCATTER PLOT (ALL SITES):</a:t>
            </a:r>
            <a:br>
              <a:rPr lang="en-US" dirty="0"/>
            </a:br>
            <a:r>
              <a:rPr lang="en-US" dirty="0">
                <a:solidFill>
                  <a:schemeClr val="accent2"/>
                </a:solidFill>
              </a:rPr>
              <a:t>LAUNCH OUTCOME VS. PAYLOAD MASS</a:t>
            </a:r>
          </a:p>
        </p:txBody>
      </p:sp>
      <p:sp>
        <p:nvSpPr>
          <p:cNvPr id="4" name="Text Placeholder 3">
            <a:extLst>
              <a:ext uri="{FF2B5EF4-FFF2-40B4-BE49-F238E27FC236}">
                <a16:creationId xmlns:a16="http://schemas.microsoft.com/office/drawing/2014/main" id="{BE2DF982-FBA6-D12F-69CA-8440D6CF7218}"/>
              </a:ext>
            </a:extLst>
          </p:cNvPr>
          <p:cNvSpPr>
            <a:spLocks noGrp="1"/>
          </p:cNvSpPr>
          <p:nvPr>
            <p:ph sz="half" idx="2"/>
          </p:nvPr>
        </p:nvSpPr>
        <p:spPr>
          <a:xfrm>
            <a:off x="1261872" y="1828801"/>
            <a:ext cx="5193070" cy="2305330"/>
          </a:xfrm>
        </p:spPr>
        <p:txBody>
          <a:bodyPr>
            <a:normAutofit fontScale="70000" lnSpcReduction="20000"/>
          </a:bodyPr>
          <a:lstStyle/>
          <a:p>
            <a:pPr marL="0" indent="0">
              <a:lnSpc>
                <a:spcPct val="120000"/>
              </a:lnSpc>
              <a:buNone/>
            </a:pPr>
            <a:r>
              <a:rPr lang="en-US" dirty="0"/>
              <a:t>Plotting the launch outcome vs. payload mass for all sites shows a gap around 4000 kg, so it makes sense to split the data into two ranges:</a:t>
            </a:r>
          </a:p>
          <a:p>
            <a:pPr lvl="1">
              <a:buFont typeface="+mj-lt"/>
              <a:buAutoNum type="arabicPeriod"/>
            </a:pPr>
            <a:r>
              <a:rPr lang="en-US" dirty="0"/>
              <a:t>0 – 4000 kg (low payload mass)</a:t>
            </a:r>
          </a:p>
          <a:p>
            <a:pPr lvl="1">
              <a:buFont typeface="+mj-lt"/>
              <a:buAutoNum type="arabicPeriod"/>
            </a:pPr>
            <a:r>
              <a:rPr lang="en-US" dirty="0"/>
              <a:t>4001 – 10000 kg (high payload mass)</a:t>
            </a:r>
          </a:p>
          <a:p>
            <a:pPr marL="0" indent="0">
              <a:lnSpc>
                <a:spcPct val="120000"/>
              </a:lnSpc>
              <a:buNone/>
            </a:pPr>
            <a:r>
              <a:rPr lang="en-US" dirty="0"/>
              <a:t>From these two plots, it can be observed that the </a:t>
            </a:r>
            <a:r>
              <a:rPr lang="en-US" dirty="0">
                <a:solidFill>
                  <a:schemeClr val="accent2"/>
                </a:solidFill>
              </a:rPr>
              <a:t>success for higher payload mass is lower than that for lower payload mass</a:t>
            </a:r>
            <a:r>
              <a:rPr lang="en-US" dirty="0"/>
              <a:t>.</a:t>
            </a:r>
          </a:p>
          <a:p>
            <a:pPr marL="0" indent="0">
              <a:lnSpc>
                <a:spcPct val="120000"/>
              </a:lnSpc>
              <a:buNone/>
            </a:pPr>
            <a:r>
              <a:rPr lang="en-US" dirty="0"/>
              <a:t>It is also worth noting that some booster types (v 1.0 and B5) have not been launched with high payload mass.</a:t>
            </a:r>
          </a:p>
        </p:txBody>
      </p:sp>
      <p:pic>
        <p:nvPicPr>
          <p:cNvPr id="13" name="Picture 12" descr="A number in a circle&#10;&#10;Description automatically generated">
            <a:extLst>
              <a:ext uri="{FF2B5EF4-FFF2-40B4-BE49-F238E27FC236}">
                <a16:creationId xmlns:a16="http://schemas.microsoft.com/office/drawing/2014/main" id="{9DF6DA93-582C-0B3D-47B6-7B61E34CCF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7289" y="2798620"/>
            <a:ext cx="457200" cy="457200"/>
          </a:xfrm>
          <a:prstGeom prst="rect">
            <a:avLst/>
          </a:prstGeom>
        </p:spPr>
      </p:pic>
      <p:pic>
        <p:nvPicPr>
          <p:cNvPr id="14" name="Picture 13" descr="A logo with a number in a circle&#10;&#10;Description automatically generated">
            <a:extLst>
              <a:ext uri="{FF2B5EF4-FFF2-40B4-BE49-F238E27FC236}">
                <a16:creationId xmlns:a16="http://schemas.microsoft.com/office/drawing/2014/main" id="{1527B9B8-55AB-F60C-E7FC-434E3734CC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7289" y="4819931"/>
            <a:ext cx="457200" cy="457200"/>
          </a:xfrm>
          <a:prstGeom prst="rect">
            <a:avLst/>
          </a:prstGeom>
        </p:spPr>
      </p:pic>
      <p:pic>
        <p:nvPicPr>
          <p:cNvPr id="1026" name="Picture 2">
            <a:extLst>
              <a:ext uri="{FF2B5EF4-FFF2-40B4-BE49-F238E27FC236}">
                <a16:creationId xmlns:a16="http://schemas.microsoft.com/office/drawing/2014/main" id="{217E2C84-62E1-67D1-AD62-9A693C5E10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7772" y="2112820"/>
            <a:ext cx="4588232" cy="1828800"/>
          </a:xfrm>
          <a:prstGeom prst="rect">
            <a:avLst/>
          </a:prstGeom>
          <a:noFill/>
          <a:ln w="28575">
            <a:solidFill>
              <a:schemeClr val="accent2">
                <a:lumMod val="75000"/>
              </a:schemeClr>
            </a:solidFill>
          </a:ln>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2BC02F6C-5B16-1A3A-7AB3-A78F2AD923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7772" y="4134131"/>
            <a:ext cx="4588232" cy="1828800"/>
          </a:xfrm>
          <a:prstGeom prst="rect">
            <a:avLst/>
          </a:prstGeom>
          <a:noFill/>
          <a:ln w="28575">
            <a:solidFill>
              <a:schemeClr val="accent2">
                <a:lumMod val="75000"/>
              </a:schemeClr>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12C0D20-2345-4B4E-68A4-6FCA963C275C}"/>
              </a:ext>
            </a:extLst>
          </p:cNvPr>
          <p:cNvPicPr>
            <a:picLocks noChangeAspect="1"/>
          </p:cNvPicPr>
          <p:nvPr/>
        </p:nvPicPr>
        <p:blipFill>
          <a:blip r:embed="rId6"/>
          <a:stretch>
            <a:fillRect/>
          </a:stretch>
        </p:blipFill>
        <p:spPr>
          <a:xfrm>
            <a:off x="1695091" y="4259422"/>
            <a:ext cx="4326631" cy="2164175"/>
          </a:xfrm>
          <a:prstGeom prst="rect">
            <a:avLst/>
          </a:prstGeom>
          <a:ln w="28575">
            <a:solidFill>
              <a:schemeClr val="accent2">
                <a:lumMod val="75000"/>
              </a:schemeClr>
            </a:solidFill>
          </a:ln>
        </p:spPr>
      </p:pic>
      <p:cxnSp>
        <p:nvCxnSpPr>
          <p:cNvPr id="7" name="Straight Connector 6">
            <a:extLst>
              <a:ext uri="{FF2B5EF4-FFF2-40B4-BE49-F238E27FC236}">
                <a16:creationId xmlns:a16="http://schemas.microsoft.com/office/drawing/2014/main" id="{72795998-6D36-E7EF-A3F7-F8D8E9154B74}"/>
              </a:ext>
            </a:extLst>
          </p:cNvPr>
          <p:cNvCxnSpPr>
            <a:cxnSpLocks/>
          </p:cNvCxnSpPr>
          <p:nvPr/>
        </p:nvCxnSpPr>
        <p:spPr>
          <a:xfrm>
            <a:off x="3308684" y="5041232"/>
            <a:ext cx="0" cy="1155031"/>
          </a:xfrm>
          <a:prstGeom prst="line">
            <a:avLst/>
          </a:prstGeom>
          <a:ln>
            <a:solidFill>
              <a:srgbClr val="FF66CC"/>
            </a:solidFill>
            <a:prstDash val="dash"/>
          </a:ln>
        </p:spPr>
        <p:style>
          <a:lnRef idx="1">
            <a:schemeClr val="accent1"/>
          </a:lnRef>
          <a:fillRef idx="0">
            <a:schemeClr val="accent1"/>
          </a:fillRef>
          <a:effectRef idx="0">
            <a:schemeClr val="accent1"/>
          </a:effectRef>
          <a:fontRef idx="minor">
            <a:schemeClr val="tx1"/>
          </a:fontRef>
        </p:style>
      </p:cxnSp>
      <p:pic>
        <p:nvPicPr>
          <p:cNvPr id="15" name="Picture 14" descr="A number in a circle&#10;&#10;Description automatically generated">
            <a:extLst>
              <a:ext uri="{FF2B5EF4-FFF2-40B4-BE49-F238E27FC236}">
                <a16:creationId xmlns:a16="http://schemas.microsoft.com/office/drawing/2014/main" id="{032D7D16-9490-C303-59AE-C593CD4438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8568" y="5511747"/>
            <a:ext cx="228600" cy="228600"/>
          </a:xfrm>
          <a:prstGeom prst="rect">
            <a:avLst/>
          </a:prstGeom>
        </p:spPr>
      </p:pic>
      <p:pic>
        <p:nvPicPr>
          <p:cNvPr id="16" name="Picture 15" descr="A logo with a number in a circle&#10;&#10;Description automatically generated">
            <a:extLst>
              <a:ext uri="{FF2B5EF4-FFF2-40B4-BE49-F238E27FC236}">
                <a16:creationId xmlns:a16="http://schemas.microsoft.com/office/drawing/2014/main" id="{E1A6E527-556E-02F6-3C14-0C73686C9F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1619" y="5511747"/>
            <a:ext cx="228600" cy="228600"/>
          </a:xfrm>
          <a:prstGeom prst="rect">
            <a:avLst/>
          </a:prstGeom>
        </p:spPr>
      </p:pic>
    </p:spTree>
    <p:extLst>
      <p:ext uri="{BB962C8B-B14F-4D97-AF65-F5344CB8AC3E}">
        <p14:creationId xmlns:p14="http://schemas.microsoft.com/office/powerpoint/2010/main" val="20660375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42260-0B39-24C8-C5FF-855FA04781A4}"/>
              </a:ext>
            </a:extLst>
          </p:cNvPr>
          <p:cNvSpPr>
            <a:spLocks noGrp="1"/>
          </p:cNvSpPr>
          <p:nvPr>
            <p:ph type="title"/>
          </p:nvPr>
        </p:nvSpPr>
        <p:spPr>
          <a:xfrm>
            <a:off x="1261872" y="1292860"/>
            <a:ext cx="9692640" cy="1325562"/>
          </a:xfrm>
        </p:spPr>
        <p:txBody>
          <a:bodyPr/>
          <a:lstStyle/>
          <a:p>
            <a:pPr algn="ctr"/>
            <a:r>
              <a:rPr lang="en-US" dirty="0"/>
              <a:t>PREDICTIVE ANALYSIS</a:t>
            </a:r>
            <a:br>
              <a:rPr lang="en-US" dirty="0"/>
            </a:br>
            <a:r>
              <a:rPr lang="en-US" dirty="0">
                <a:solidFill>
                  <a:srgbClr val="8784C7"/>
                </a:solidFill>
              </a:rPr>
              <a:t>USING CLASSIFICATION</a:t>
            </a:r>
          </a:p>
        </p:txBody>
      </p:sp>
      <p:pic>
        <p:nvPicPr>
          <p:cNvPr id="4" name="Picture 3" descr="A purple and blue checklist&#10;&#10;Description automatically generated">
            <a:extLst>
              <a:ext uri="{FF2B5EF4-FFF2-40B4-BE49-F238E27FC236}">
                <a16:creationId xmlns:a16="http://schemas.microsoft.com/office/drawing/2014/main" id="{DE27AC2C-BAE2-FE00-8A41-DC3EEE8AA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5304" y="3467481"/>
            <a:ext cx="2148840" cy="2148840"/>
          </a:xfrm>
          <a:prstGeom prst="rect">
            <a:avLst/>
          </a:prstGeom>
        </p:spPr>
      </p:pic>
      <p:pic>
        <p:nvPicPr>
          <p:cNvPr id="6" name="Picture 5" descr="A purple and blue diagram&#10;&#10;Description automatically generated">
            <a:extLst>
              <a:ext uri="{FF2B5EF4-FFF2-40B4-BE49-F238E27FC236}">
                <a16:creationId xmlns:a16="http://schemas.microsoft.com/office/drawing/2014/main" id="{06953D6A-FC31-B0B5-F893-42E8304E34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7856" y="3467481"/>
            <a:ext cx="2148840" cy="2148840"/>
          </a:xfrm>
          <a:prstGeom prst="rect">
            <a:avLst/>
          </a:prstGeom>
        </p:spPr>
      </p:pic>
    </p:spTree>
    <p:extLst>
      <p:ext uri="{BB962C8B-B14F-4D97-AF65-F5344CB8AC3E}">
        <p14:creationId xmlns:p14="http://schemas.microsoft.com/office/powerpoint/2010/main" val="3661277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E9D9D-8C86-0EE5-D0E8-ABAFA04E38AC}"/>
              </a:ext>
            </a:extLst>
          </p:cNvPr>
          <p:cNvSpPr>
            <a:spLocks noGrp="1"/>
          </p:cNvSpPr>
          <p:nvPr>
            <p:ph type="title"/>
          </p:nvPr>
        </p:nvSpPr>
        <p:spPr>
          <a:xfrm>
            <a:off x="1261872" y="365760"/>
            <a:ext cx="9692640" cy="1325562"/>
          </a:xfrm>
        </p:spPr>
        <p:txBody>
          <a:bodyPr anchor="b">
            <a:normAutofit/>
          </a:bodyPr>
          <a:lstStyle/>
          <a:p>
            <a:r>
              <a:rPr lang="en-US" dirty="0"/>
              <a:t>CLASSIFICATION ACCURACY</a:t>
            </a:r>
          </a:p>
        </p:txBody>
      </p:sp>
      <p:sp>
        <p:nvSpPr>
          <p:cNvPr id="4" name="Text Placeholder 3">
            <a:extLst>
              <a:ext uri="{FF2B5EF4-FFF2-40B4-BE49-F238E27FC236}">
                <a16:creationId xmlns:a16="http://schemas.microsoft.com/office/drawing/2014/main" id="{BE2DF982-FBA6-D12F-69CA-8440D6CF7218}"/>
              </a:ext>
            </a:extLst>
          </p:cNvPr>
          <p:cNvSpPr>
            <a:spLocks noGrp="1"/>
          </p:cNvSpPr>
          <p:nvPr>
            <p:ph sz="half" idx="2"/>
          </p:nvPr>
        </p:nvSpPr>
        <p:spPr>
          <a:xfrm>
            <a:off x="1261872" y="1828800"/>
            <a:ext cx="4480560" cy="4351337"/>
          </a:xfrm>
        </p:spPr>
        <p:txBody>
          <a:bodyPr>
            <a:normAutofit/>
          </a:bodyPr>
          <a:lstStyle/>
          <a:p>
            <a:pPr marL="0" indent="0">
              <a:buNone/>
            </a:pPr>
            <a:r>
              <a:rPr lang="en-US" dirty="0"/>
              <a:t>Plotting the Accuracy Score and Best Score for each classification algorithm produces the following result:</a:t>
            </a:r>
          </a:p>
          <a:p>
            <a:pPr marL="285750" indent="-285750">
              <a:buFont typeface="Arial" panose="020B0604020202020204" pitchFamily="34" charset="0"/>
              <a:buChar char="•"/>
            </a:pPr>
            <a:r>
              <a:rPr lang="en-US" dirty="0"/>
              <a:t>The </a:t>
            </a:r>
            <a:r>
              <a:rPr lang="en-US" dirty="0">
                <a:solidFill>
                  <a:schemeClr val="accent2"/>
                </a:solidFill>
              </a:rPr>
              <a:t>K-Nearest Neighbors </a:t>
            </a:r>
            <a:r>
              <a:rPr lang="en-US" dirty="0"/>
              <a:t>model has the highest classification accuracy</a:t>
            </a:r>
          </a:p>
          <a:p>
            <a:pPr lvl="1">
              <a:buFont typeface="+mj-lt"/>
              <a:buAutoNum type="arabicPeriod"/>
            </a:pPr>
            <a:r>
              <a:rPr lang="en-US" dirty="0"/>
              <a:t>The Accuracy Score is 94.44%</a:t>
            </a:r>
          </a:p>
          <a:p>
            <a:pPr lvl="1">
              <a:buFont typeface="+mj-lt"/>
              <a:buAutoNum type="arabicPeriod"/>
            </a:pPr>
            <a:r>
              <a:rPr lang="en-US" dirty="0"/>
              <a:t>The Best Score is 88.75%</a:t>
            </a:r>
          </a:p>
        </p:txBody>
      </p:sp>
      <p:pic>
        <p:nvPicPr>
          <p:cNvPr id="8" name="Picture 7">
            <a:extLst>
              <a:ext uri="{FF2B5EF4-FFF2-40B4-BE49-F238E27FC236}">
                <a16:creationId xmlns:a16="http://schemas.microsoft.com/office/drawing/2014/main" id="{83C06CF9-11B7-F75A-75E9-D1CC4E5ACDC3}"/>
              </a:ext>
            </a:extLst>
          </p:cNvPr>
          <p:cNvPicPr>
            <a:picLocks noChangeAspect="1"/>
          </p:cNvPicPr>
          <p:nvPr/>
        </p:nvPicPr>
        <p:blipFill>
          <a:blip r:embed="rId2"/>
          <a:stretch>
            <a:fillRect/>
          </a:stretch>
        </p:blipFill>
        <p:spPr>
          <a:xfrm>
            <a:off x="1496488" y="4304252"/>
            <a:ext cx="3715268" cy="1276528"/>
          </a:xfrm>
          <a:prstGeom prst="rect">
            <a:avLst/>
          </a:prstGeom>
          <a:ln w="28575">
            <a:solidFill>
              <a:schemeClr val="accent2">
                <a:lumMod val="75000"/>
              </a:schemeClr>
            </a:solidFill>
          </a:ln>
        </p:spPr>
      </p:pic>
      <p:pic>
        <p:nvPicPr>
          <p:cNvPr id="10" name="Picture 9">
            <a:extLst>
              <a:ext uri="{FF2B5EF4-FFF2-40B4-BE49-F238E27FC236}">
                <a16:creationId xmlns:a16="http://schemas.microsoft.com/office/drawing/2014/main" id="{8ED7D24A-919D-E7F0-D150-F8A5A17852FE}"/>
              </a:ext>
            </a:extLst>
          </p:cNvPr>
          <p:cNvPicPr>
            <a:picLocks noChangeAspect="1"/>
          </p:cNvPicPr>
          <p:nvPr/>
        </p:nvPicPr>
        <p:blipFill rotWithShape="1">
          <a:blip r:embed="rId3"/>
          <a:srcRect b="57982"/>
          <a:stretch/>
        </p:blipFill>
        <p:spPr>
          <a:xfrm>
            <a:off x="6663574" y="4094132"/>
            <a:ext cx="3605377" cy="1993018"/>
          </a:xfrm>
          <a:prstGeom prst="rect">
            <a:avLst/>
          </a:prstGeom>
          <a:ln w="28575">
            <a:solidFill>
              <a:schemeClr val="accent2">
                <a:lumMod val="75000"/>
              </a:schemeClr>
            </a:solidFill>
          </a:ln>
        </p:spPr>
      </p:pic>
      <p:pic>
        <p:nvPicPr>
          <p:cNvPr id="12" name="Picture 11">
            <a:extLst>
              <a:ext uri="{FF2B5EF4-FFF2-40B4-BE49-F238E27FC236}">
                <a16:creationId xmlns:a16="http://schemas.microsoft.com/office/drawing/2014/main" id="{BB394BA3-1AD4-D692-EAA9-9813A3AEB8BE}"/>
              </a:ext>
            </a:extLst>
          </p:cNvPr>
          <p:cNvPicPr>
            <a:picLocks noChangeAspect="1"/>
          </p:cNvPicPr>
          <p:nvPr/>
        </p:nvPicPr>
        <p:blipFill rotWithShape="1">
          <a:blip r:embed="rId3"/>
          <a:srcRect t="58289" b="1"/>
          <a:stretch/>
        </p:blipFill>
        <p:spPr>
          <a:xfrm>
            <a:off x="6663573" y="1828800"/>
            <a:ext cx="3605378" cy="1978455"/>
          </a:xfrm>
          <a:prstGeom prst="rect">
            <a:avLst/>
          </a:prstGeom>
          <a:ln w="28575">
            <a:solidFill>
              <a:schemeClr val="accent2">
                <a:lumMod val="75000"/>
              </a:schemeClr>
            </a:solidFill>
          </a:ln>
        </p:spPr>
      </p:pic>
      <p:pic>
        <p:nvPicPr>
          <p:cNvPr id="13" name="Picture 12" descr="A number in a circle&#10;&#10;Description automatically generated">
            <a:extLst>
              <a:ext uri="{FF2B5EF4-FFF2-40B4-BE49-F238E27FC236}">
                <a16:creationId xmlns:a16="http://schemas.microsoft.com/office/drawing/2014/main" id="{9DF6DA93-582C-0B3D-47B6-7B61E34CCF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4403" y="2590881"/>
            <a:ext cx="457200" cy="457200"/>
          </a:xfrm>
          <a:prstGeom prst="rect">
            <a:avLst/>
          </a:prstGeom>
        </p:spPr>
      </p:pic>
      <p:pic>
        <p:nvPicPr>
          <p:cNvPr id="14" name="Picture 13" descr="A logo with a number in a circle&#10;&#10;Description automatically generated">
            <a:extLst>
              <a:ext uri="{FF2B5EF4-FFF2-40B4-BE49-F238E27FC236}">
                <a16:creationId xmlns:a16="http://schemas.microsoft.com/office/drawing/2014/main" id="{1527B9B8-55AB-F60C-E7FC-434E3734CC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4403" y="4862041"/>
            <a:ext cx="457200" cy="457200"/>
          </a:xfrm>
          <a:prstGeom prst="rect">
            <a:avLst/>
          </a:prstGeom>
        </p:spPr>
      </p:pic>
    </p:spTree>
    <p:extLst>
      <p:ext uri="{BB962C8B-B14F-4D97-AF65-F5344CB8AC3E}">
        <p14:creationId xmlns:p14="http://schemas.microsoft.com/office/powerpoint/2010/main" val="40580745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E9D9D-8C86-0EE5-D0E8-ABAFA04E38AC}"/>
              </a:ext>
            </a:extLst>
          </p:cNvPr>
          <p:cNvSpPr>
            <a:spLocks noGrp="1"/>
          </p:cNvSpPr>
          <p:nvPr>
            <p:ph type="title"/>
          </p:nvPr>
        </p:nvSpPr>
        <p:spPr>
          <a:xfrm>
            <a:off x="1261872" y="365760"/>
            <a:ext cx="9692640" cy="1325562"/>
          </a:xfrm>
        </p:spPr>
        <p:txBody>
          <a:bodyPr anchor="b">
            <a:normAutofit/>
          </a:bodyPr>
          <a:lstStyle/>
          <a:p>
            <a:r>
              <a:rPr lang="en-US" dirty="0"/>
              <a:t>CONFUSION MATRIX</a:t>
            </a:r>
          </a:p>
        </p:txBody>
      </p:sp>
      <p:pic>
        <p:nvPicPr>
          <p:cNvPr id="9" name="Picture 8">
            <a:extLst>
              <a:ext uri="{FF2B5EF4-FFF2-40B4-BE49-F238E27FC236}">
                <a16:creationId xmlns:a16="http://schemas.microsoft.com/office/drawing/2014/main" id="{4CBCD056-B267-309C-F86E-59EA963F5179}"/>
              </a:ext>
            </a:extLst>
          </p:cNvPr>
          <p:cNvPicPr>
            <a:picLocks noChangeAspect="1"/>
          </p:cNvPicPr>
          <p:nvPr/>
        </p:nvPicPr>
        <p:blipFill>
          <a:blip r:embed="rId2"/>
          <a:stretch>
            <a:fillRect/>
          </a:stretch>
        </p:blipFill>
        <p:spPr>
          <a:xfrm>
            <a:off x="1261872" y="2083429"/>
            <a:ext cx="4480560" cy="3842079"/>
          </a:xfrm>
          <a:prstGeom prst="rect">
            <a:avLst/>
          </a:prstGeom>
          <a:noFill/>
          <a:ln w="28575">
            <a:solidFill>
              <a:schemeClr val="accent2">
                <a:lumMod val="75000"/>
              </a:schemeClr>
            </a:solidFill>
          </a:ln>
        </p:spPr>
      </p:pic>
      <p:sp>
        <p:nvSpPr>
          <p:cNvPr id="4" name="Text Placeholder 3">
            <a:extLst>
              <a:ext uri="{FF2B5EF4-FFF2-40B4-BE49-F238E27FC236}">
                <a16:creationId xmlns:a16="http://schemas.microsoft.com/office/drawing/2014/main" id="{BE2DF982-FBA6-D12F-69CA-8440D6CF7218}"/>
              </a:ext>
            </a:extLst>
          </p:cNvPr>
          <p:cNvSpPr>
            <a:spLocks noGrp="1"/>
          </p:cNvSpPr>
          <p:nvPr>
            <p:ph sz="half" idx="2"/>
          </p:nvPr>
        </p:nvSpPr>
        <p:spPr>
          <a:xfrm>
            <a:off x="6126480" y="1828800"/>
            <a:ext cx="4480560" cy="4351337"/>
          </a:xfrm>
        </p:spPr>
        <p:txBody>
          <a:bodyPr>
            <a:normAutofit/>
          </a:bodyPr>
          <a:lstStyle/>
          <a:p>
            <a:pPr marL="285750" indent="-285750">
              <a:buFont typeface="Arial" panose="020B0604020202020204" pitchFamily="34" charset="0"/>
              <a:buChar char="•"/>
            </a:pPr>
            <a:r>
              <a:rPr lang="en-US" dirty="0"/>
              <a:t>As shown previously, best performing classification model is the </a:t>
            </a:r>
            <a:r>
              <a:rPr lang="en-US" dirty="0">
                <a:solidFill>
                  <a:schemeClr val="accent2"/>
                </a:solidFill>
              </a:rPr>
              <a:t>K-Nearest Neighbors</a:t>
            </a:r>
            <a:r>
              <a:rPr lang="en-US" dirty="0"/>
              <a:t> model, with an accuracy of 94.44%.</a:t>
            </a:r>
          </a:p>
          <a:p>
            <a:pPr marL="285750" indent="-285750">
              <a:buFont typeface="Arial" panose="020B0604020202020204" pitchFamily="34" charset="0"/>
              <a:buChar char="•"/>
            </a:pPr>
            <a:r>
              <a:rPr lang="en-US" dirty="0"/>
              <a:t>This is explained by the confusion matrix, which shows only 1 out of 18 total results classified incorrectly (a false positive, shown in the top-right corner).</a:t>
            </a:r>
          </a:p>
          <a:p>
            <a:pPr marL="285750" indent="-285750">
              <a:buFont typeface="Arial" panose="020B0604020202020204" pitchFamily="34" charset="0"/>
              <a:buChar char="•"/>
            </a:pPr>
            <a:r>
              <a:rPr lang="en-US" dirty="0"/>
              <a:t>The other 17 results are correctly classified (5 did not land, 12 did land).</a:t>
            </a:r>
          </a:p>
        </p:txBody>
      </p:sp>
    </p:spTree>
    <p:extLst>
      <p:ext uri="{BB962C8B-B14F-4D97-AF65-F5344CB8AC3E}">
        <p14:creationId xmlns:p14="http://schemas.microsoft.com/office/powerpoint/2010/main" val="13405238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39F1CB43-1BE6-C66A-FD69-832F670ECDB7}"/>
              </a:ext>
            </a:extLst>
          </p:cNvPr>
          <p:cNvSpPr>
            <a:spLocks noGrp="1"/>
          </p:cNvSpPr>
          <p:nvPr>
            <p:ph idx="1"/>
          </p:nvPr>
        </p:nvSpPr>
        <p:spPr>
          <a:xfrm>
            <a:off x="639571" y="1208881"/>
            <a:ext cx="6826023" cy="5280819"/>
          </a:xfrm>
        </p:spPr>
        <p:txBody>
          <a:bodyPr numCol="1" spcCol="685800">
            <a:normAutofit fontScale="92500" lnSpcReduction="10000"/>
          </a:bodyPr>
          <a:lstStyle/>
          <a:p>
            <a:pPr>
              <a:lnSpc>
                <a:spcPct val="110000"/>
              </a:lnSpc>
              <a:spcBef>
                <a:spcPts val="600"/>
              </a:spcBef>
            </a:pPr>
            <a:r>
              <a:rPr lang="en-US" sz="1400" dirty="0"/>
              <a:t>As the </a:t>
            </a:r>
            <a:r>
              <a:rPr lang="en-US" sz="1400" dirty="0">
                <a:solidFill>
                  <a:schemeClr val="accent2"/>
                </a:solidFill>
              </a:rPr>
              <a:t>number of flights increases, the rate of success at a launch site increases,</a:t>
            </a:r>
            <a:r>
              <a:rPr lang="en-US" sz="1400" dirty="0"/>
              <a:t> with most early flights being unsuccessful (i.e. with more experience, the success rate increases.)</a:t>
            </a:r>
          </a:p>
          <a:p>
            <a:pPr lvl="1">
              <a:lnSpc>
                <a:spcPct val="110000"/>
              </a:lnSpc>
              <a:spcBef>
                <a:spcPts val="600"/>
              </a:spcBef>
            </a:pPr>
            <a:r>
              <a:rPr lang="en-US" sz="1400" dirty="0">
                <a:solidFill>
                  <a:schemeClr val="tx1"/>
                </a:solidFill>
              </a:rPr>
              <a:t>Between 2010 and 2013, all landings were unsuccessful (as the success rate is 0).</a:t>
            </a:r>
          </a:p>
          <a:p>
            <a:pPr lvl="1">
              <a:lnSpc>
                <a:spcPct val="110000"/>
              </a:lnSpc>
              <a:spcBef>
                <a:spcPts val="600"/>
              </a:spcBef>
            </a:pPr>
            <a:r>
              <a:rPr lang="en-US" sz="1400" dirty="0">
                <a:solidFill>
                  <a:schemeClr val="tx1"/>
                </a:solidFill>
              </a:rPr>
              <a:t>After 2013, the success rate generally increased, despite small dips in 2018 and 2020.</a:t>
            </a:r>
          </a:p>
          <a:p>
            <a:pPr lvl="1">
              <a:spcBef>
                <a:spcPts val="600"/>
              </a:spcBef>
            </a:pPr>
            <a:r>
              <a:rPr lang="en-US" sz="1400" dirty="0">
                <a:solidFill>
                  <a:schemeClr val="tx1"/>
                </a:solidFill>
              </a:rPr>
              <a:t>After 2016, there was always a greater than 50% chance of success.</a:t>
            </a:r>
          </a:p>
          <a:p>
            <a:pPr>
              <a:spcBef>
                <a:spcPts val="600"/>
              </a:spcBef>
            </a:pPr>
            <a:r>
              <a:rPr lang="en-US" sz="1400" dirty="0"/>
              <a:t>Orbit types ES-L1, GEO, HEO, and SSO, have the highest (100%) success rate.</a:t>
            </a:r>
          </a:p>
          <a:p>
            <a:pPr lvl="1">
              <a:lnSpc>
                <a:spcPct val="110000"/>
              </a:lnSpc>
              <a:spcBef>
                <a:spcPts val="600"/>
              </a:spcBef>
            </a:pPr>
            <a:r>
              <a:rPr lang="en-US" sz="1400" dirty="0">
                <a:solidFill>
                  <a:schemeClr val="tx1"/>
                </a:solidFill>
              </a:rPr>
              <a:t>The 100% success rate of GEO, HEO, and ES-L1 orbits can be explained by only having 1 flight into the respective orbits.</a:t>
            </a:r>
          </a:p>
          <a:p>
            <a:pPr lvl="1">
              <a:spcBef>
                <a:spcPts val="600"/>
              </a:spcBef>
            </a:pPr>
            <a:r>
              <a:rPr lang="en-US" sz="1400" dirty="0">
                <a:solidFill>
                  <a:schemeClr val="tx1"/>
                </a:solidFill>
              </a:rPr>
              <a:t>The 100% success rate in SSO is more impressive, with 5 successful flights.</a:t>
            </a:r>
          </a:p>
          <a:p>
            <a:pPr lvl="1">
              <a:spcBef>
                <a:spcPts val="600"/>
              </a:spcBef>
            </a:pPr>
            <a:r>
              <a:rPr lang="en-US" sz="1400" dirty="0">
                <a:solidFill>
                  <a:schemeClr val="tx1"/>
                </a:solidFill>
              </a:rPr>
              <a:t>The orbit types PO, ISS, and LEO, have more success with heavy payloads:</a:t>
            </a:r>
          </a:p>
          <a:p>
            <a:pPr lvl="2">
              <a:lnSpc>
                <a:spcPct val="110000"/>
              </a:lnSpc>
              <a:spcBef>
                <a:spcPts val="600"/>
              </a:spcBef>
            </a:pPr>
            <a:r>
              <a:rPr lang="en-US" sz="1200" dirty="0">
                <a:solidFill>
                  <a:schemeClr val="tx1"/>
                </a:solidFill>
              </a:rPr>
              <a:t>VLEO (Very Low Earth Orbit) launches are associated with heavier payloads, which makes intuitive sense.</a:t>
            </a:r>
          </a:p>
          <a:p>
            <a:pPr>
              <a:lnSpc>
                <a:spcPct val="110000"/>
              </a:lnSpc>
              <a:spcBef>
                <a:spcPts val="600"/>
              </a:spcBef>
            </a:pPr>
            <a:r>
              <a:rPr lang="en-US" sz="1400" dirty="0"/>
              <a:t>The launch site </a:t>
            </a:r>
            <a:r>
              <a:rPr lang="en-US" sz="1400" dirty="0">
                <a:solidFill>
                  <a:srgbClr val="FF66CC"/>
                </a:solidFill>
              </a:rPr>
              <a:t>KSC LC-39 A </a:t>
            </a:r>
            <a:r>
              <a:rPr lang="en-US" sz="1400" dirty="0">
                <a:solidFill>
                  <a:schemeClr val="accent2"/>
                </a:solidFill>
              </a:rPr>
              <a:t>had the most successful launches</a:t>
            </a:r>
            <a:r>
              <a:rPr lang="en-US" sz="1400" dirty="0"/>
              <a:t>, with </a:t>
            </a:r>
            <a:r>
              <a:rPr lang="en-US" sz="1400" dirty="0">
                <a:solidFill>
                  <a:schemeClr val="accent2"/>
                </a:solidFill>
              </a:rPr>
              <a:t>41.7% of the total successful launches</a:t>
            </a:r>
            <a:r>
              <a:rPr lang="en-US" sz="1400" dirty="0"/>
              <a:t>, and also the </a:t>
            </a:r>
            <a:r>
              <a:rPr lang="en-US" sz="1400" dirty="0">
                <a:solidFill>
                  <a:schemeClr val="accent2"/>
                </a:solidFill>
              </a:rPr>
              <a:t>highest rate of successful launches</a:t>
            </a:r>
            <a:r>
              <a:rPr lang="en-US" sz="1400" dirty="0"/>
              <a:t>, with a </a:t>
            </a:r>
            <a:r>
              <a:rPr lang="en-US" sz="1400" dirty="0">
                <a:solidFill>
                  <a:schemeClr val="accent2"/>
                </a:solidFill>
              </a:rPr>
              <a:t>76.9% success rate</a:t>
            </a:r>
            <a:r>
              <a:rPr lang="en-US" sz="1400" dirty="0"/>
              <a:t>.</a:t>
            </a:r>
          </a:p>
          <a:p>
            <a:pPr>
              <a:lnSpc>
                <a:spcPct val="110000"/>
              </a:lnSpc>
              <a:spcBef>
                <a:spcPts val="600"/>
              </a:spcBef>
            </a:pPr>
            <a:r>
              <a:rPr lang="en-US" sz="1400" dirty="0"/>
              <a:t>The success for massive payloads (over 4000 kg) is lower than that for low payloads (</a:t>
            </a:r>
            <a:r>
              <a:rPr lang="en-US" sz="1400" dirty="0">
                <a:solidFill>
                  <a:schemeClr val="accent2"/>
                </a:solidFill>
              </a:rPr>
              <a:t>this means a smaller payload translates to a higher success rate</a:t>
            </a:r>
            <a:r>
              <a:rPr lang="en-US" sz="1400" dirty="0"/>
              <a:t>).</a:t>
            </a:r>
          </a:p>
          <a:p>
            <a:pPr>
              <a:lnSpc>
                <a:spcPct val="110000"/>
              </a:lnSpc>
              <a:spcBef>
                <a:spcPts val="600"/>
              </a:spcBef>
            </a:pPr>
            <a:r>
              <a:rPr lang="en-US" sz="1400" dirty="0"/>
              <a:t>The best performing classification model is the K-Nearest Neighbors model, with an accuracy of 94.44%.</a:t>
            </a:r>
          </a:p>
        </p:txBody>
      </p:sp>
      <p:sp>
        <p:nvSpPr>
          <p:cNvPr id="2" name="Title 1">
            <a:extLst>
              <a:ext uri="{FF2B5EF4-FFF2-40B4-BE49-F238E27FC236}">
                <a16:creationId xmlns:a16="http://schemas.microsoft.com/office/drawing/2014/main" id="{C53EF94C-926D-9AC9-8F9C-963ED3A167D7}"/>
              </a:ext>
            </a:extLst>
          </p:cNvPr>
          <p:cNvSpPr>
            <a:spLocks noGrp="1"/>
          </p:cNvSpPr>
          <p:nvPr>
            <p:ph type="title"/>
          </p:nvPr>
        </p:nvSpPr>
        <p:spPr>
          <a:xfrm>
            <a:off x="639572" y="368300"/>
            <a:ext cx="9692640" cy="508000"/>
          </a:xfrm>
        </p:spPr>
        <p:txBody>
          <a:bodyPr>
            <a:noAutofit/>
          </a:bodyPr>
          <a:lstStyle/>
          <a:p>
            <a:r>
              <a:rPr lang="en-US" sz="3200" dirty="0"/>
              <a:t>CONCLUSIONS</a:t>
            </a:r>
            <a:endParaRPr lang="en-US" sz="3200" dirty="0">
              <a:solidFill>
                <a:srgbClr val="8784C7"/>
              </a:solidFill>
            </a:endParaRPr>
          </a:p>
        </p:txBody>
      </p:sp>
      <p:pic>
        <p:nvPicPr>
          <p:cNvPr id="7" name="Picture 6" descr="A purple and blue light bulb on a hand&#10;&#10;Description automatically generated">
            <a:extLst>
              <a:ext uri="{FF2B5EF4-FFF2-40B4-BE49-F238E27FC236}">
                <a16:creationId xmlns:a16="http://schemas.microsoft.com/office/drawing/2014/main" id="{F9EC1640-B560-F557-2BB3-3A9004532E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2880" y="190500"/>
            <a:ext cx="685800" cy="685800"/>
          </a:xfrm>
          <a:prstGeom prst="rect">
            <a:avLst/>
          </a:prstGeom>
        </p:spPr>
      </p:pic>
      <p:pic>
        <p:nvPicPr>
          <p:cNvPr id="9" name="Picture 8">
            <a:extLst>
              <a:ext uri="{FF2B5EF4-FFF2-40B4-BE49-F238E27FC236}">
                <a16:creationId xmlns:a16="http://schemas.microsoft.com/office/drawing/2014/main" id="{46ACBC78-D7A1-21DE-EBE1-DDAA8BB1CBF2}"/>
              </a:ext>
            </a:extLst>
          </p:cNvPr>
          <p:cNvPicPr>
            <a:picLocks noChangeAspect="1"/>
          </p:cNvPicPr>
          <p:nvPr/>
        </p:nvPicPr>
        <p:blipFill>
          <a:blip r:embed="rId3"/>
          <a:stretch>
            <a:fillRect/>
          </a:stretch>
        </p:blipFill>
        <p:spPr>
          <a:xfrm>
            <a:off x="7549818" y="2212437"/>
            <a:ext cx="2474527" cy="1248945"/>
          </a:xfrm>
          <a:prstGeom prst="rect">
            <a:avLst/>
          </a:prstGeom>
          <a:ln w="28575">
            <a:solidFill>
              <a:schemeClr val="accent2">
                <a:lumMod val="75000"/>
              </a:schemeClr>
            </a:solidFill>
          </a:ln>
        </p:spPr>
      </p:pic>
      <p:pic>
        <p:nvPicPr>
          <p:cNvPr id="11" name="Picture 10">
            <a:extLst>
              <a:ext uri="{FF2B5EF4-FFF2-40B4-BE49-F238E27FC236}">
                <a16:creationId xmlns:a16="http://schemas.microsoft.com/office/drawing/2014/main" id="{4D83B0C7-E8E1-2E32-AD67-CA640164966A}"/>
              </a:ext>
            </a:extLst>
          </p:cNvPr>
          <p:cNvPicPr>
            <a:picLocks noChangeAspect="1"/>
          </p:cNvPicPr>
          <p:nvPr/>
        </p:nvPicPr>
        <p:blipFill>
          <a:blip r:embed="rId4"/>
          <a:stretch>
            <a:fillRect/>
          </a:stretch>
        </p:blipFill>
        <p:spPr>
          <a:xfrm>
            <a:off x="8462686" y="3692954"/>
            <a:ext cx="2496898" cy="1248945"/>
          </a:xfrm>
          <a:prstGeom prst="rect">
            <a:avLst/>
          </a:prstGeom>
          <a:ln w="28575">
            <a:solidFill>
              <a:schemeClr val="accent2">
                <a:lumMod val="75000"/>
              </a:schemeClr>
            </a:solidFill>
          </a:ln>
        </p:spPr>
      </p:pic>
      <p:pic>
        <p:nvPicPr>
          <p:cNvPr id="13" name="Picture 12">
            <a:extLst>
              <a:ext uri="{FF2B5EF4-FFF2-40B4-BE49-F238E27FC236}">
                <a16:creationId xmlns:a16="http://schemas.microsoft.com/office/drawing/2014/main" id="{8ECDC038-A834-7C9B-EC6B-6A5C98284469}"/>
              </a:ext>
            </a:extLst>
          </p:cNvPr>
          <p:cNvPicPr>
            <a:picLocks noChangeAspect="1"/>
          </p:cNvPicPr>
          <p:nvPr/>
        </p:nvPicPr>
        <p:blipFill>
          <a:blip r:embed="rId5"/>
          <a:stretch>
            <a:fillRect/>
          </a:stretch>
        </p:blipFill>
        <p:spPr>
          <a:xfrm>
            <a:off x="10247061" y="2212437"/>
            <a:ext cx="1526195" cy="1248945"/>
          </a:xfrm>
          <a:prstGeom prst="rect">
            <a:avLst/>
          </a:prstGeom>
          <a:ln w="28575">
            <a:solidFill>
              <a:schemeClr val="accent2">
                <a:lumMod val="75000"/>
              </a:schemeClr>
            </a:solidFill>
          </a:ln>
        </p:spPr>
      </p:pic>
      <p:pic>
        <p:nvPicPr>
          <p:cNvPr id="18" name="Picture 17">
            <a:extLst>
              <a:ext uri="{FF2B5EF4-FFF2-40B4-BE49-F238E27FC236}">
                <a16:creationId xmlns:a16="http://schemas.microsoft.com/office/drawing/2014/main" id="{B5B55408-0944-0E5F-0221-3FAE52937C95}"/>
              </a:ext>
            </a:extLst>
          </p:cNvPr>
          <p:cNvPicPr>
            <a:picLocks noChangeAspect="1"/>
          </p:cNvPicPr>
          <p:nvPr/>
        </p:nvPicPr>
        <p:blipFill>
          <a:blip r:embed="rId6"/>
          <a:stretch>
            <a:fillRect/>
          </a:stretch>
        </p:blipFill>
        <p:spPr>
          <a:xfrm>
            <a:off x="10247061" y="5172155"/>
            <a:ext cx="1470797" cy="1248945"/>
          </a:xfrm>
          <a:prstGeom prst="rect">
            <a:avLst/>
          </a:prstGeom>
          <a:ln w="28575">
            <a:solidFill>
              <a:schemeClr val="accent2">
                <a:lumMod val="75000"/>
              </a:schemeClr>
            </a:solidFill>
          </a:ln>
        </p:spPr>
      </p:pic>
      <p:pic>
        <p:nvPicPr>
          <p:cNvPr id="20" name="Picture 19">
            <a:extLst>
              <a:ext uri="{FF2B5EF4-FFF2-40B4-BE49-F238E27FC236}">
                <a16:creationId xmlns:a16="http://schemas.microsoft.com/office/drawing/2014/main" id="{47D0940C-E71D-C5FC-E588-38D4C7CAA424}"/>
              </a:ext>
            </a:extLst>
          </p:cNvPr>
          <p:cNvPicPr>
            <a:picLocks noChangeAspect="1"/>
          </p:cNvPicPr>
          <p:nvPr/>
        </p:nvPicPr>
        <p:blipFill>
          <a:blip r:embed="rId7"/>
          <a:stretch>
            <a:fillRect/>
          </a:stretch>
        </p:blipFill>
        <p:spPr>
          <a:xfrm>
            <a:off x="8847696" y="731918"/>
            <a:ext cx="1525610" cy="1248945"/>
          </a:xfrm>
          <a:prstGeom prst="rect">
            <a:avLst/>
          </a:prstGeom>
          <a:ln w="28575">
            <a:solidFill>
              <a:schemeClr val="accent2">
                <a:lumMod val="75000"/>
              </a:schemeClr>
            </a:solidFill>
          </a:ln>
        </p:spPr>
      </p:pic>
      <p:pic>
        <p:nvPicPr>
          <p:cNvPr id="21" name="Picture 20">
            <a:extLst>
              <a:ext uri="{FF2B5EF4-FFF2-40B4-BE49-F238E27FC236}">
                <a16:creationId xmlns:a16="http://schemas.microsoft.com/office/drawing/2014/main" id="{35038F60-BFC4-FBF1-7B10-F0005CBC3683}"/>
              </a:ext>
            </a:extLst>
          </p:cNvPr>
          <p:cNvPicPr>
            <a:picLocks noChangeAspect="1"/>
          </p:cNvPicPr>
          <p:nvPr/>
        </p:nvPicPr>
        <p:blipFill rotWithShape="1">
          <a:blip r:embed="rId8"/>
          <a:srcRect t="58289" b="1"/>
          <a:stretch/>
        </p:blipFill>
        <p:spPr>
          <a:xfrm>
            <a:off x="7741474" y="5172155"/>
            <a:ext cx="2282871" cy="1252728"/>
          </a:xfrm>
          <a:prstGeom prst="rect">
            <a:avLst/>
          </a:prstGeom>
          <a:ln w="28575">
            <a:solidFill>
              <a:schemeClr val="accent2">
                <a:lumMod val="75000"/>
              </a:schemeClr>
            </a:solidFill>
          </a:ln>
        </p:spPr>
      </p:pic>
    </p:spTree>
    <p:extLst>
      <p:ext uri="{BB962C8B-B14F-4D97-AF65-F5344CB8AC3E}">
        <p14:creationId xmlns:p14="http://schemas.microsoft.com/office/powerpoint/2010/main" val="2639255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EEAFA-A554-1D17-76BC-B4B15C29FCBF}"/>
              </a:ext>
            </a:extLst>
          </p:cNvPr>
          <p:cNvSpPr>
            <a:spLocks noGrp="1"/>
          </p:cNvSpPr>
          <p:nvPr>
            <p:ph type="title"/>
          </p:nvPr>
        </p:nvSpPr>
        <p:spPr/>
        <p:txBody>
          <a:bodyPr/>
          <a:lstStyle/>
          <a:p>
            <a:r>
              <a:rPr lang="en-US" dirty="0"/>
              <a:t>INTRODUCTION</a:t>
            </a:r>
          </a:p>
        </p:txBody>
      </p:sp>
      <p:sp>
        <p:nvSpPr>
          <p:cNvPr id="4" name="Content Placeholder 3">
            <a:extLst>
              <a:ext uri="{FF2B5EF4-FFF2-40B4-BE49-F238E27FC236}">
                <a16:creationId xmlns:a16="http://schemas.microsoft.com/office/drawing/2014/main" id="{F3D45CE7-B313-36EC-F1DF-144505EF64FD}"/>
              </a:ext>
            </a:extLst>
          </p:cNvPr>
          <p:cNvSpPr>
            <a:spLocks noGrp="1"/>
          </p:cNvSpPr>
          <p:nvPr>
            <p:ph sz="half" idx="2"/>
          </p:nvPr>
        </p:nvSpPr>
        <p:spPr>
          <a:xfrm>
            <a:off x="1261872" y="2122536"/>
            <a:ext cx="4480560" cy="3664650"/>
          </a:xfrm>
        </p:spPr>
        <p:txBody>
          <a:bodyPr/>
          <a:lstStyle/>
          <a:p>
            <a:r>
              <a:rPr lang="en-US" dirty="0"/>
              <a:t>SpaceX launches Falcon 9 rockets </a:t>
            </a:r>
            <a:r>
              <a:rPr lang="en-US" dirty="0">
                <a:solidFill>
                  <a:schemeClr val="accent2"/>
                </a:solidFill>
              </a:rPr>
              <a:t>with a lower cost per launch at about $62m</a:t>
            </a:r>
            <a:r>
              <a:rPr lang="en-US" dirty="0"/>
              <a:t> as compared to other companies (typically about $165m). This can be credited to the fact that SpaceX can land and re-use the first stage of the rocket.</a:t>
            </a:r>
          </a:p>
        </p:txBody>
      </p:sp>
      <p:sp>
        <p:nvSpPr>
          <p:cNvPr id="6" name="Content Placeholder 5">
            <a:extLst>
              <a:ext uri="{FF2B5EF4-FFF2-40B4-BE49-F238E27FC236}">
                <a16:creationId xmlns:a16="http://schemas.microsoft.com/office/drawing/2014/main" id="{AEF8A449-6D8F-155E-B4BA-8EAEA7245E2C}"/>
              </a:ext>
            </a:extLst>
          </p:cNvPr>
          <p:cNvSpPr>
            <a:spLocks noGrp="1"/>
          </p:cNvSpPr>
          <p:nvPr>
            <p:ph sz="quarter" idx="4"/>
          </p:nvPr>
        </p:nvSpPr>
        <p:spPr>
          <a:xfrm>
            <a:off x="6126480" y="2122536"/>
            <a:ext cx="4480560" cy="3664650"/>
          </a:xfrm>
        </p:spPr>
        <p:txBody>
          <a:bodyPr/>
          <a:lstStyle/>
          <a:p>
            <a:r>
              <a:rPr lang="en-US" dirty="0"/>
              <a:t>If predictions can be made about whether the first stage will land or not, then we can </a:t>
            </a:r>
            <a:r>
              <a:rPr lang="en-US" dirty="0">
                <a:solidFill>
                  <a:schemeClr val="accent2"/>
                </a:solidFill>
              </a:rPr>
              <a:t>determine the cost of a launch.</a:t>
            </a:r>
            <a:r>
              <a:rPr lang="en-US" dirty="0"/>
              <a:t> We can then use this information to assess if an alternate company should bid on SpaceX for a rocket launch.</a:t>
            </a:r>
          </a:p>
        </p:txBody>
      </p:sp>
      <p:sp>
        <p:nvSpPr>
          <p:cNvPr id="7" name="TextBox 6">
            <a:extLst>
              <a:ext uri="{FF2B5EF4-FFF2-40B4-BE49-F238E27FC236}">
                <a16:creationId xmlns:a16="http://schemas.microsoft.com/office/drawing/2014/main" id="{16C1FF9C-4CCA-4751-B4B1-B45A894C56AD}"/>
              </a:ext>
            </a:extLst>
          </p:cNvPr>
          <p:cNvSpPr txBox="1"/>
          <p:nvPr/>
        </p:nvSpPr>
        <p:spPr>
          <a:xfrm>
            <a:off x="1453896" y="4632162"/>
            <a:ext cx="9345168" cy="646331"/>
          </a:xfrm>
          <a:prstGeom prst="rect">
            <a:avLst/>
          </a:prstGeom>
          <a:noFill/>
        </p:spPr>
        <p:txBody>
          <a:bodyPr wrap="square" rtlCol="0">
            <a:spAutoFit/>
          </a:bodyPr>
          <a:lstStyle/>
          <a:p>
            <a:r>
              <a:rPr lang="en-US" dirty="0">
                <a:latin typeface="Bahnschrift" panose="020B0502040204020203" pitchFamily="34" charset="0"/>
              </a:rPr>
              <a:t>The aim of this project is to </a:t>
            </a:r>
            <a:r>
              <a:rPr lang="en-US" dirty="0">
                <a:solidFill>
                  <a:schemeClr val="accent2"/>
                </a:solidFill>
                <a:latin typeface="Bahnschrift" panose="020B0502040204020203" pitchFamily="34" charset="0"/>
              </a:rPr>
              <a:t>successfully predict if the SpaceX Flacon 9 will land successfully.</a:t>
            </a:r>
          </a:p>
        </p:txBody>
      </p:sp>
      <p:pic>
        <p:nvPicPr>
          <p:cNvPr id="5" name="Picture 4" descr="A blue and purple rocket&#10;&#10;Description automatically generated">
            <a:extLst>
              <a:ext uri="{FF2B5EF4-FFF2-40B4-BE49-F238E27FC236}">
                <a16:creationId xmlns:a16="http://schemas.microsoft.com/office/drawing/2014/main" id="{BC396C3F-F430-0E9C-B2AB-BAE5E10FBD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5426" y="1005522"/>
            <a:ext cx="685800" cy="685800"/>
          </a:xfrm>
          <a:prstGeom prst="rect">
            <a:avLst/>
          </a:prstGeom>
        </p:spPr>
      </p:pic>
    </p:spTree>
    <p:extLst>
      <p:ext uri="{BB962C8B-B14F-4D97-AF65-F5344CB8AC3E}">
        <p14:creationId xmlns:p14="http://schemas.microsoft.com/office/powerpoint/2010/main" val="3178022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8D2EC-FE70-23EA-4070-45344E3010E9}"/>
              </a:ext>
            </a:extLst>
          </p:cNvPr>
          <p:cNvSpPr>
            <a:spLocks noGrp="1"/>
          </p:cNvSpPr>
          <p:nvPr>
            <p:ph type="title"/>
          </p:nvPr>
        </p:nvSpPr>
        <p:spPr/>
        <p:txBody>
          <a:bodyPr/>
          <a:lstStyle/>
          <a:p>
            <a:r>
              <a:rPr lang="en-US" dirty="0"/>
              <a:t>METHODOLOGY SUMMARY</a:t>
            </a:r>
          </a:p>
        </p:txBody>
      </p:sp>
      <p:sp>
        <p:nvSpPr>
          <p:cNvPr id="3" name="Content Placeholder 2">
            <a:extLst>
              <a:ext uri="{FF2B5EF4-FFF2-40B4-BE49-F238E27FC236}">
                <a16:creationId xmlns:a16="http://schemas.microsoft.com/office/drawing/2014/main" id="{8060F3E7-1861-D61E-5337-F34469BB650A}"/>
              </a:ext>
            </a:extLst>
          </p:cNvPr>
          <p:cNvSpPr>
            <a:spLocks noGrp="1"/>
          </p:cNvSpPr>
          <p:nvPr>
            <p:ph idx="1"/>
          </p:nvPr>
        </p:nvSpPr>
        <p:spPr>
          <a:xfrm>
            <a:off x="1261871" y="1828799"/>
            <a:ext cx="9692639" cy="4535906"/>
          </a:xfrm>
        </p:spPr>
        <p:txBody>
          <a:bodyPr numCol="2" spcCol="457200">
            <a:normAutofit fontScale="85000" lnSpcReduction="20000"/>
          </a:bodyPr>
          <a:lstStyle/>
          <a:p>
            <a:pPr>
              <a:buFont typeface="+mj-lt"/>
              <a:buAutoNum type="romanUcPeriod"/>
            </a:pPr>
            <a:r>
              <a:rPr lang="en-US" dirty="0">
                <a:solidFill>
                  <a:schemeClr val="accent2"/>
                </a:solidFill>
              </a:rPr>
              <a:t>Data Collection</a:t>
            </a:r>
          </a:p>
          <a:p>
            <a:pPr lvl="1">
              <a:buFont typeface="Arial" panose="020B0604020202020204" pitchFamily="34" charset="0"/>
              <a:buChar char="•"/>
            </a:pPr>
            <a:r>
              <a:rPr lang="en-US" dirty="0"/>
              <a:t>Using GET requests to the SpaceX REST API</a:t>
            </a:r>
          </a:p>
          <a:p>
            <a:pPr lvl="1">
              <a:buFont typeface="Arial" panose="020B0604020202020204" pitchFamily="34" charset="0"/>
              <a:buChar char="•"/>
            </a:pPr>
            <a:r>
              <a:rPr lang="en-US" dirty="0"/>
              <a:t>Web Scraping</a:t>
            </a:r>
          </a:p>
          <a:p>
            <a:pPr>
              <a:buFont typeface="+mj-lt"/>
              <a:buAutoNum type="romanUcPeriod"/>
            </a:pPr>
            <a:r>
              <a:rPr lang="en-US" dirty="0">
                <a:solidFill>
                  <a:schemeClr val="accent2"/>
                </a:solidFill>
              </a:rPr>
              <a:t>Data Wrangling</a:t>
            </a:r>
          </a:p>
          <a:p>
            <a:pPr lvl="1">
              <a:buFont typeface="Arial" panose="020B0604020202020204" pitchFamily="34" charset="0"/>
              <a:buChar char="•"/>
            </a:pPr>
            <a:r>
              <a:rPr lang="en-US" dirty="0"/>
              <a:t>Using </a:t>
            </a:r>
            <a:r>
              <a:rPr lang="en-US"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.fillna() </a:t>
            </a:r>
            <a:r>
              <a:rPr lang="en-US" dirty="0"/>
              <a:t>method to remove </a:t>
            </a:r>
            <a:r>
              <a:rPr lang="en-US"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NaN</a:t>
            </a:r>
            <a:r>
              <a:rPr lang="en-US" dirty="0"/>
              <a:t> values</a:t>
            </a:r>
          </a:p>
          <a:p>
            <a:pPr lvl="1">
              <a:buFont typeface="Arial" panose="020B0604020202020204" pitchFamily="34" charset="0"/>
              <a:buChar char="•"/>
            </a:pPr>
            <a:r>
              <a:rPr lang="en-US" dirty="0"/>
              <a:t>Using </a:t>
            </a:r>
            <a:r>
              <a:rPr lang="en-US"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.value_counts() </a:t>
            </a:r>
            <a:r>
              <a:rPr lang="en-US" dirty="0"/>
              <a:t>method to determine:</a:t>
            </a:r>
          </a:p>
          <a:p>
            <a:pPr lvl="2">
              <a:buFont typeface="Arial" panose="020B0604020202020204" pitchFamily="34" charset="0"/>
              <a:buChar char="•"/>
            </a:pPr>
            <a:r>
              <a:rPr lang="en-US" dirty="0"/>
              <a:t>Number of launches on each site</a:t>
            </a:r>
          </a:p>
          <a:p>
            <a:pPr lvl="2">
              <a:buFont typeface="Arial" panose="020B0604020202020204" pitchFamily="34" charset="0"/>
              <a:buChar char="•"/>
            </a:pPr>
            <a:r>
              <a:rPr lang="en-US" dirty="0"/>
              <a:t>Number of occurrences of each orbit</a:t>
            </a:r>
          </a:p>
          <a:p>
            <a:pPr lvl="2">
              <a:buFont typeface="Arial" panose="020B0604020202020204" pitchFamily="34" charset="0"/>
              <a:buChar char="•"/>
            </a:pPr>
            <a:r>
              <a:rPr lang="en-US" dirty="0"/>
              <a:t>Number and occurrence of mission outcome per orbit type</a:t>
            </a:r>
          </a:p>
          <a:p>
            <a:pPr lvl="1">
              <a:buFont typeface="Arial" panose="020B0604020202020204" pitchFamily="34" charset="0"/>
              <a:buChar char="•"/>
            </a:pPr>
            <a:r>
              <a:rPr lang="en-US" dirty="0"/>
              <a:t>Creating a landing outcome label that shows the following:</a:t>
            </a:r>
          </a:p>
          <a:p>
            <a:pPr lvl="2">
              <a:buFont typeface="Arial" panose="020B0604020202020204" pitchFamily="34" charset="0"/>
              <a:buChar char="•"/>
            </a:pPr>
            <a:r>
              <a:rPr lang="en-US" dirty="0"/>
              <a:t>0 when the booster did not land successfully</a:t>
            </a:r>
          </a:p>
          <a:p>
            <a:pPr lvl="2">
              <a:buFont typeface="Arial" panose="020B0604020202020204" pitchFamily="34" charset="0"/>
              <a:buChar char="•"/>
            </a:pPr>
            <a:r>
              <a:rPr lang="en-US" dirty="0"/>
              <a:t>1 when the booster landed successfully</a:t>
            </a:r>
          </a:p>
          <a:p>
            <a:pPr>
              <a:buFont typeface="+mj-lt"/>
              <a:buAutoNum type="romanUcPeriod"/>
            </a:pPr>
            <a:r>
              <a:rPr lang="en-US" dirty="0">
                <a:solidFill>
                  <a:schemeClr val="accent2"/>
                </a:solidFill>
              </a:rPr>
              <a:t>Exploratory Data Analysis</a:t>
            </a:r>
          </a:p>
          <a:p>
            <a:pPr lvl="1">
              <a:buFont typeface="Arial" panose="020B0604020202020204" pitchFamily="34" charset="0"/>
              <a:buChar char="•"/>
            </a:pPr>
            <a:r>
              <a:rPr lang="en-US" dirty="0"/>
              <a:t>Using SQL queries to manipulate and evaluate the SpaceX dataset</a:t>
            </a:r>
          </a:p>
          <a:p>
            <a:pPr lvl="1">
              <a:buFont typeface="Arial" panose="020B0604020202020204" pitchFamily="34" charset="0"/>
              <a:buChar char="•"/>
            </a:pPr>
            <a:r>
              <a:rPr lang="en-US" dirty="0"/>
              <a:t>Using Pandas and Matplotlib to visualize relationships between variables and determine patterns</a:t>
            </a:r>
          </a:p>
          <a:p>
            <a:pPr>
              <a:buFont typeface="+mj-lt"/>
              <a:buAutoNum type="romanUcPeriod"/>
            </a:pPr>
            <a:r>
              <a:rPr lang="en-US" dirty="0">
                <a:solidFill>
                  <a:schemeClr val="accent2"/>
                </a:solidFill>
              </a:rPr>
              <a:t>Interactive Visual Analytics</a:t>
            </a:r>
          </a:p>
          <a:p>
            <a:pPr lvl="1">
              <a:buFont typeface="Arial" panose="020B0604020202020204" pitchFamily="34" charset="0"/>
              <a:buChar char="•"/>
            </a:pPr>
            <a:r>
              <a:rPr lang="en-US" dirty="0"/>
              <a:t>Geospatial analytics using Folium</a:t>
            </a:r>
          </a:p>
          <a:p>
            <a:pPr lvl="1">
              <a:buFont typeface="Arial" panose="020B0604020202020204" pitchFamily="34" charset="0"/>
              <a:buChar char="•"/>
            </a:pPr>
            <a:r>
              <a:rPr lang="en-US" dirty="0"/>
              <a:t>Creating an interactive dashboard using Plotly Dash</a:t>
            </a:r>
          </a:p>
          <a:p>
            <a:pPr>
              <a:buFont typeface="+mj-lt"/>
              <a:buAutoNum type="romanUcPeriod"/>
            </a:pPr>
            <a:r>
              <a:rPr lang="en-US" dirty="0">
                <a:solidFill>
                  <a:schemeClr val="accent2"/>
                </a:solidFill>
              </a:rPr>
              <a:t>Data Modeling and Evaluation</a:t>
            </a:r>
          </a:p>
          <a:p>
            <a:pPr lvl="1">
              <a:buFont typeface="Arial" panose="020B0604020202020204" pitchFamily="34" charset="0"/>
              <a:buChar char="•"/>
            </a:pPr>
            <a:r>
              <a:rPr lang="en-US" dirty="0"/>
              <a:t>Using Scikit-Learn to:</a:t>
            </a:r>
          </a:p>
          <a:p>
            <a:pPr lvl="2">
              <a:buFont typeface="Arial" panose="020B0604020202020204" pitchFamily="34" charset="0"/>
              <a:buChar char="•"/>
            </a:pPr>
            <a:r>
              <a:rPr lang="en-US" dirty="0"/>
              <a:t>Pre-process (standardize and normalize the data)</a:t>
            </a:r>
          </a:p>
          <a:p>
            <a:pPr lvl="2">
              <a:lnSpc>
                <a:spcPct val="120000"/>
              </a:lnSpc>
              <a:buFont typeface="Arial" panose="020B0604020202020204" pitchFamily="34" charset="0"/>
              <a:buChar char="•"/>
            </a:pPr>
            <a:r>
              <a:rPr lang="en-US" dirty="0"/>
              <a:t>Split the data into training and testing data using </a:t>
            </a:r>
            <a:r>
              <a:rPr lang="en-US"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.train_test_split()</a:t>
            </a:r>
          </a:p>
          <a:p>
            <a:pPr lvl="2">
              <a:buFont typeface="Arial" panose="020B0604020202020204" pitchFamily="34" charset="0"/>
              <a:buChar char="•"/>
            </a:pPr>
            <a:r>
              <a:rPr lang="en-US" dirty="0">
                <a:ea typeface="Cascadia Mono" panose="020B0609020000020004" pitchFamily="49" charset="0"/>
                <a:cs typeface="Cascadia Mono" panose="020B0609020000020004" pitchFamily="49" charset="0"/>
              </a:rPr>
              <a:t>Train different classification models </a:t>
            </a:r>
          </a:p>
          <a:p>
            <a:pPr lvl="2">
              <a:buFont typeface="Arial" panose="020B0604020202020204" pitchFamily="34" charset="0"/>
              <a:buChar char="•"/>
            </a:pPr>
            <a:r>
              <a:rPr lang="en-US" dirty="0">
                <a:ea typeface="Cascadia Mono" panose="020B0609020000020004" pitchFamily="49" charset="0"/>
                <a:cs typeface="Cascadia Mono" panose="020B0609020000020004" pitchFamily="49" charset="0"/>
              </a:rPr>
              <a:t>Find hyperparameters using </a:t>
            </a:r>
            <a:r>
              <a:rPr lang="en-US"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.GridSearchCV()</a:t>
            </a:r>
          </a:p>
          <a:p>
            <a:pPr lvl="1">
              <a:buFont typeface="Arial" panose="020B0604020202020204" pitchFamily="34" charset="0"/>
              <a:buChar char="•"/>
            </a:pPr>
            <a:r>
              <a:rPr lang="en-US" dirty="0"/>
              <a:t>Plotting confusion matrices for each classification model</a:t>
            </a:r>
          </a:p>
          <a:p>
            <a:pPr lvl="1">
              <a:buFont typeface="Arial" panose="020B0604020202020204" pitchFamily="34" charset="0"/>
              <a:buChar char="•"/>
            </a:pPr>
            <a:r>
              <a:rPr lang="en-US" dirty="0"/>
              <a:t>Assessing the accuracy of each classification model</a:t>
            </a:r>
          </a:p>
          <a:p>
            <a:pPr marL="548640" lvl="2" indent="0">
              <a:buNone/>
            </a:pPr>
            <a:endParaRPr lang="en-US" dirty="0">
              <a:latin typeface="Cascadia Mono" panose="020B0609020000020004" pitchFamily="49" charset="0"/>
              <a:ea typeface="Cascadia Mono" panose="020B0609020000020004" pitchFamily="49" charset="0"/>
              <a:cs typeface="Cascadia Mono" panose="020B0609020000020004" pitchFamily="49" charset="0"/>
            </a:endParaRPr>
          </a:p>
          <a:p>
            <a:pPr lvl="1"/>
            <a:endParaRPr lang="en-US" dirty="0"/>
          </a:p>
        </p:txBody>
      </p:sp>
    </p:spTree>
    <p:extLst>
      <p:ext uri="{BB962C8B-B14F-4D97-AF65-F5344CB8AC3E}">
        <p14:creationId xmlns:p14="http://schemas.microsoft.com/office/powerpoint/2010/main" val="2622772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D37B4-950A-2F3D-FD02-0A342C8DA9E4}"/>
              </a:ext>
            </a:extLst>
          </p:cNvPr>
          <p:cNvSpPr>
            <a:spLocks noGrp="1"/>
          </p:cNvSpPr>
          <p:nvPr>
            <p:ph type="title"/>
          </p:nvPr>
        </p:nvSpPr>
        <p:spPr>
          <a:xfrm>
            <a:off x="841248" y="457200"/>
            <a:ext cx="3895852" cy="927099"/>
          </a:xfrm>
        </p:spPr>
        <p:txBody>
          <a:bodyPr>
            <a:normAutofit fontScale="90000"/>
          </a:bodyPr>
          <a:lstStyle/>
          <a:p>
            <a:r>
              <a:rPr lang="en-US" dirty="0"/>
              <a:t>DATA COLLECTION: </a:t>
            </a:r>
            <a:r>
              <a:rPr lang="en-US" dirty="0">
                <a:solidFill>
                  <a:schemeClr val="accent2"/>
                </a:solidFill>
              </a:rPr>
              <a:t>SPACEX REST API</a:t>
            </a:r>
          </a:p>
        </p:txBody>
      </p:sp>
      <p:sp>
        <p:nvSpPr>
          <p:cNvPr id="4" name="Text Placeholder 3">
            <a:extLst>
              <a:ext uri="{FF2B5EF4-FFF2-40B4-BE49-F238E27FC236}">
                <a16:creationId xmlns:a16="http://schemas.microsoft.com/office/drawing/2014/main" id="{AB8A3E2E-6F9C-532F-9DEF-F513B9EC866F}"/>
              </a:ext>
            </a:extLst>
          </p:cNvPr>
          <p:cNvSpPr>
            <a:spLocks noGrp="1"/>
          </p:cNvSpPr>
          <p:nvPr>
            <p:ph type="body" sz="half" idx="2"/>
          </p:nvPr>
        </p:nvSpPr>
        <p:spPr>
          <a:xfrm>
            <a:off x="841247" y="1428750"/>
            <a:ext cx="4391977" cy="4972048"/>
          </a:xfrm>
        </p:spPr>
        <p:txBody>
          <a:bodyPr>
            <a:normAutofit/>
          </a:bodyPr>
          <a:lstStyle/>
          <a:p>
            <a:r>
              <a:rPr lang="en-US" dirty="0"/>
              <a:t>Using the SpaceX API to retrieve data about various launches, this process includes gathering information on the type of rocket used, payload delivered, launch specification, landing specification, and landing outcome for each entry.</a:t>
            </a:r>
          </a:p>
          <a:p>
            <a:endParaRPr lang="en-US" dirty="0"/>
          </a:p>
          <a:p>
            <a:r>
              <a:rPr lang="en-US" dirty="0">
                <a:solidFill>
                  <a:schemeClr val="accent2"/>
                </a:solidFill>
              </a:rPr>
              <a:t>STEP 1:</a:t>
            </a:r>
          </a:p>
          <a:p>
            <a:pPr marL="285750" indent="-285750">
              <a:spcBef>
                <a:spcPts val="0"/>
              </a:spcBef>
              <a:spcAft>
                <a:spcPts val="0"/>
              </a:spcAft>
              <a:buFont typeface="Arial" panose="020B0604020202020204" pitchFamily="34" charset="0"/>
              <a:buChar char="•"/>
            </a:pPr>
            <a:r>
              <a:rPr lang="en-US" sz="1000" dirty="0"/>
              <a:t>Make a GET response to the SpaceX REST API</a:t>
            </a:r>
          </a:p>
          <a:p>
            <a:pPr marL="285750" indent="-285750">
              <a:spcBef>
                <a:spcPts val="0"/>
              </a:spcBef>
              <a:spcAft>
                <a:spcPts val="0"/>
              </a:spcAft>
              <a:buFont typeface="Arial" panose="020B0604020202020204" pitchFamily="34" charset="0"/>
              <a:buChar char="•"/>
            </a:pPr>
            <a:r>
              <a:rPr lang="en-US" sz="1000" dirty="0"/>
              <a:t>Convert it to a .json file then into a Pandas DataFrame</a:t>
            </a:r>
          </a:p>
          <a:p>
            <a:r>
              <a:rPr lang="en-US" dirty="0">
                <a:solidFill>
                  <a:schemeClr val="accent2"/>
                </a:solidFill>
              </a:rPr>
              <a:t>STEP 2:</a:t>
            </a:r>
          </a:p>
          <a:p>
            <a:pPr marL="285750" indent="-285750">
              <a:spcBef>
                <a:spcPts val="0"/>
              </a:spcBef>
              <a:spcAft>
                <a:spcPts val="0"/>
              </a:spcAft>
              <a:buFont typeface="Arial" panose="020B0604020202020204" pitchFamily="34" charset="0"/>
              <a:buChar char="•"/>
            </a:pPr>
            <a:r>
              <a:rPr lang="en-US" sz="1000" dirty="0"/>
              <a:t>Use custom logic to clean the data</a:t>
            </a:r>
          </a:p>
          <a:p>
            <a:pPr marL="285750" indent="-285750">
              <a:spcBef>
                <a:spcPts val="0"/>
              </a:spcBef>
              <a:spcAft>
                <a:spcPts val="0"/>
              </a:spcAft>
              <a:buFont typeface="Arial" panose="020B0604020202020204" pitchFamily="34" charset="0"/>
              <a:buChar char="•"/>
            </a:pPr>
            <a:r>
              <a:rPr lang="en-US" sz="1000" dirty="0"/>
              <a:t>Define lists for the data to be stored in</a:t>
            </a:r>
          </a:p>
          <a:p>
            <a:pPr marL="285750" indent="-285750">
              <a:spcBef>
                <a:spcPts val="0"/>
              </a:spcBef>
              <a:spcAft>
                <a:spcPts val="0"/>
              </a:spcAft>
              <a:buFont typeface="Arial" panose="020B0604020202020204" pitchFamily="34" charset="0"/>
              <a:buChar char="•"/>
            </a:pPr>
            <a:r>
              <a:rPr lang="en-US" sz="1000" dirty="0"/>
              <a:t>Call custom functions to retrieve data and fill the lists</a:t>
            </a:r>
          </a:p>
          <a:p>
            <a:pPr marL="285750" indent="-285750">
              <a:spcBef>
                <a:spcPts val="0"/>
              </a:spcBef>
              <a:spcAft>
                <a:spcPts val="0"/>
              </a:spcAft>
              <a:buFont typeface="Arial" panose="020B0604020202020204" pitchFamily="34" charset="0"/>
              <a:buChar char="•"/>
            </a:pPr>
            <a:r>
              <a:rPr lang="en-US" sz="1000" dirty="0"/>
              <a:t>Use list values as a dictionary and construct the dataset</a:t>
            </a:r>
          </a:p>
          <a:p>
            <a:r>
              <a:rPr lang="en-US" dirty="0">
                <a:solidFill>
                  <a:schemeClr val="accent2"/>
                </a:solidFill>
              </a:rPr>
              <a:t>STEP 3:</a:t>
            </a:r>
          </a:p>
          <a:p>
            <a:pPr marL="285750" indent="-285750">
              <a:spcBef>
                <a:spcPts val="0"/>
              </a:spcBef>
              <a:spcAft>
                <a:spcPts val="0"/>
              </a:spcAft>
              <a:buFont typeface="Arial" panose="020B0604020202020204" pitchFamily="34" charset="0"/>
              <a:buChar char="•"/>
            </a:pPr>
            <a:r>
              <a:rPr lang="en-US" sz="1000" dirty="0"/>
              <a:t>Create Pandas DataFrame from the constructed dictionary dataset</a:t>
            </a:r>
          </a:p>
          <a:p>
            <a:r>
              <a:rPr lang="en-US" dirty="0">
                <a:solidFill>
                  <a:schemeClr val="accent2"/>
                </a:solidFill>
              </a:rPr>
              <a:t>STEP 4:</a:t>
            </a:r>
          </a:p>
          <a:p>
            <a:pPr marL="285750" indent="-285750">
              <a:spcBef>
                <a:spcPts val="0"/>
              </a:spcBef>
              <a:spcAft>
                <a:spcPts val="0"/>
              </a:spcAft>
              <a:buFont typeface="Arial" panose="020B0604020202020204" pitchFamily="34" charset="0"/>
              <a:buChar char="•"/>
            </a:pPr>
            <a:r>
              <a:rPr lang="en-US" sz="1000" dirty="0"/>
              <a:t>Filter the DataFrame to only include Falcon 9 launches</a:t>
            </a:r>
          </a:p>
          <a:p>
            <a:pPr marL="285750" indent="-285750">
              <a:spcBef>
                <a:spcPts val="0"/>
              </a:spcBef>
              <a:spcAft>
                <a:spcPts val="0"/>
              </a:spcAft>
              <a:buFont typeface="Arial" panose="020B0604020202020204" pitchFamily="34" charset="0"/>
              <a:buChar char="•"/>
            </a:pPr>
            <a:r>
              <a:rPr lang="en-US" sz="1000" dirty="0"/>
              <a:t>Reset the FlightNumber column</a:t>
            </a:r>
          </a:p>
          <a:p>
            <a:pPr marL="285750" indent="-285750">
              <a:spcBef>
                <a:spcPts val="0"/>
              </a:spcBef>
              <a:spcAft>
                <a:spcPts val="0"/>
              </a:spcAft>
              <a:buFont typeface="Arial" panose="020B0604020202020204" pitchFamily="34" charset="0"/>
              <a:buChar char="•"/>
            </a:pPr>
            <a:r>
              <a:rPr lang="en-US" sz="1000" dirty="0"/>
              <a:t>Replace missing values of </a:t>
            </a:r>
            <a:r>
              <a:rPr lang="en-US" sz="1000" dirty="0">
                <a:solidFill>
                  <a:srgbClr val="FFC000"/>
                </a:solidFill>
                <a:latin typeface="Cascadia Mono" panose="020B0609020000020004" pitchFamily="49" charset="0"/>
                <a:ea typeface="Cascadia Mono" panose="020B0609020000020004" pitchFamily="49" charset="0"/>
                <a:cs typeface="Cascadia Mono" panose="020B0609020000020004" pitchFamily="49" charset="0"/>
              </a:rPr>
              <a:t>PayloadMass</a:t>
            </a:r>
            <a:r>
              <a:rPr lang="en-US" sz="1000" dirty="0"/>
              <a:t> with mean </a:t>
            </a:r>
            <a:r>
              <a:rPr lang="en-US" sz="1000" dirty="0">
                <a:solidFill>
                  <a:srgbClr val="FFC000"/>
                </a:solidFill>
                <a:latin typeface="Cascadia Mono" panose="020B0609020000020004" pitchFamily="49" charset="0"/>
                <a:ea typeface="Cascadia Mono" panose="020B0609020000020004" pitchFamily="49" charset="0"/>
                <a:cs typeface="Cascadia Mono" panose="020B0609020000020004" pitchFamily="49" charset="0"/>
              </a:rPr>
              <a:t>PayloadMass</a:t>
            </a:r>
          </a:p>
        </p:txBody>
      </p:sp>
      <p:pic>
        <p:nvPicPr>
          <p:cNvPr id="25" name="Picture 24">
            <a:extLst>
              <a:ext uri="{FF2B5EF4-FFF2-40B4-BE49-F238E27FC236}">
                <a16:creationId xmlns:a16="http://schemas.microsoft.com/office/drawing/2014/main" id="{DF4CF859-FE94-2A7E-FA51-8792055213CC}"/>
              </a:ext>
            </a:extLst>
          </p:cNvPr>
          <p:cNvPicPr>
            <a:picLocks noChangeAspect="1"/>
          </p:cNvPicPr>
          <p:nvPr/>
        </p:nvPicPr>
        <p:blipFill>
          <a:blip r:embed="rId2"/>
          <a:stretch>
            <a:fillRect/>
          </a:stretch>
        </p:blipFill>
        <p:spPr>
          <a:xfrm>
            <a:off x="7762748" y="4165423"/>
            <a:ext cx="1954413" cy="558404"/>
          </a:xfrm>
          <a:prstGeom prst="rect">
            <a:avLst/>
          </a:prstGeom>
          <a:ln w="28575">
            <a:solidFill>
              <a:schemeClr val="accent2">
                <a:lumMod val="75000"/>
              </a:schemeClr>
            </a:solidFill>
          </a:ln>
        </p:spPr>
      </p:pic>
      <p:grpSp>
        <p:nvGrpSpPr>
          <p:cNvPr id="51" name="Group 50">
            <a:extLst>
              <a:ext uri="{FF2B5EF4-FFF2-40B4-BE49-F238E27FC236}">
                <a16:creationId xmlns:a16="http://schemas.microsoft.com/office/drawing/2014/main" id="{2984F43C-2252-ADAF-9573-3EAD00603B4C}"/>
              </a:ext>
            </a:extLst>
          </p:cNvPr>
          <p:cNvGrpSpPr/>
          <p:nvPr/>
        </p:nvGrpSpPr>
        <p:grpSpPr>
          <a:xfrm>
            <a:off x="7007299" y="156262"/>
            <a:ext cx="3465314" cy="1452209"/>
            <a:chOff x="7007299" y="156262"/>
            <a:chExt cx="3465314" cy="1452209"/>
          </a:xfrm>
        </p:grpSpPr>
        <p:grpSp>
          <p:nvGrpSpPr>
            <p:cNvPr id="5" name="Group 4">
              <a:extLst>
                <a:ext uri="{FF2B5EF4-FFF2-40B4-BE49-F238E27FC236}">
                  <a16:creationId xmlns:a16="http://schemas.microsoft.com/office/drawing/2014/main" id="{E0706923-E4B1-9146-39D4-DA1DA2404736}"/>
                </a:ext>
              </a:extLst>
            </p:cNvPr>
            <p:cNvGrpSpPr/>
            <p:nvPr/>
          </p:nvGrpSpPr>
          <p:grpSpPr>
            <a:xfrm>
              <a:off x="7007299" y="156262"/>
              <a:ext cx="3465314" cy="1452209"/>
              <a:chOff x="7118019" y="540104"/>
              <a:chExt cx="3465314" cy="1452209"/>
            </a:xfrm>
          </p:grpSpPr>
          <p:pic>
            <p:nvPicPr>
              <p:cNvPr id="6" name="Picture 14">
                <a:extLst>
                  <a:ext uri="{FF2B5EF4-FFF2-40B4-BE49-F238E27FC236}">
                    <a16:creationId xmlns:a16="http://schemas.microsoft.com/office/drawing/2014/main" id="{B04C343A-FFA2-804F-9CBE-0273CC2D6D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0656" y="540104"/>
                <a:ext cx="2840038" cy="40905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7" name="Picture 15">
                <a:extLst>
                  <a:ext uri="{FF2B5EF4-FFF2-40B4-BE49-F238E27FC236}">
                    <a16:creationId xmlns:a16="http://schemas.microsoft.com/office/drawing/2014/main" id="{C93AD12B-37CA-F6EA-C2EC-33C0E0EBAD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3543" y="1003242"/>
                <a:ext cx="1934265" cy="42074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 name="Picture 16">
                <a:extLst>
                  <a:ext uri="{FF2B5EF4-FFF2-40B4-BE49-F238E27FC236}">
                    <a16:creationId xmlns:a16="http://schemas.microsoft.com/office/drawing/2014/main" id="{60B319BC-FC66-8191-84BA-74F1002878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8019" y="1478067"/>
                <a:ext cx="3465314" cy="514246"/>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48" name="Rectangle 47">
              <a:extLst>
                <a:ext uri="{FF2B5EF4-FFF2-40B4-BE49-F238E27FC236}">
                  <a16:creationId xmlns:a16="http://schemas.microsoft.com/office/drawing/2014/main" id="{B4088802-A75D-61C3-A434-F63F5D144193}"/>
                </a:ext>
              </a:extLst>
            </p:cNvPr>
            <p:cNvSpPr/>
            <p:nvPr/>
          </p:nvSpPr>
          <p:spPr>
            <a:xfrm>
              <a:off x="7007299" y="156262"/>
              <a:ext cx="3465314" cy="1447302"/>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6BD74C18-C284-B922-9690-1F9155FDC5A7}"/>
              </a:ext>
            </a:extLst>
          </p:cNvPr>
          <p:cNvGrpSpPr/>
          <p:nvPr/>
        </p:nvGrpSpPr>
        <p:grpSpPr>
          <a:xfrm>
            <a:off x="5778713" y="1726036"/>
            <a:ext cx="5917234" cy="2316915"/>
            <a:chOff x="5778713" y="1726036"/>
            <a:chExt cx="5917234" cy="2316915"/>
          </a:xfrm>
        </p:grpSpPr>
        <p:grpSp>
          <p:nvGrpSpPr>
            <p:cNvPr id="23" name="Group 22">
              <a:extLst>
                <a:ext uri="{FF2B5EF4-FFF2-40B4-BE49-F238E27FC236}">
                  <a16:creationId xmlns:a16="http://schemas.microsoft.com/office/drawing/2014/main" id="{618C63FE-809D-574D-A239-A8BC8CC8A3F0}"/>
                </a:ext>
              </a:extLst>
            </p:cNvPr>
            <p:cNvGrpSpPr/>
            <p:nvPr/>
          </p:nvGrpSpPr>
          <p:grpSpPr>
            <a:xfrm>
              <a:off x="5783961" y="1726036"/>
              <a:ext cx="5911986" cy="2316915"/>
              <a:chOff x="4730614" y="1738076"/>
              <a:chExt cx="8800597" cy="3381848"/>
            </a:xfrm>
          </p:grpSpPr>
          <p:pic>
            <p:nvPicPr>
              <p:cNvPr id="11" name="Picture 10">
                <a:extLst>
                  <a:ext uri="{FF2B5EF4-FFF2-40B4-BE49-F238E27FC236}">
                    <a16:creationId xmlns:a16="http://schemas.microsoft.com/office/drawing/2014/main" id="{2A5C40D9-BF8A-C73F-2734-F3B12DC6B467}"/>
                  </a:ext>
                </a:extLst>
              </p:cNvPr>
              <p:cNvPicPr>
                <a:picLocks noChangeAspect="1"/>
              </p:cNvPicPr>
              <p:nvPr/>
            </p:nvPicPr>
            <p:blipFill>
              <a:blip r:embed="rId6"/>
              <a:stretch>
                <a:fillRect/>
              </a:stretch>
            </p:blipFill>
            <p:spPr>
              <a:xfrm>
                <a:off x="4730614" y="1738076"/>
                <a:ext cx="1943371" cy="3381847"/>
              </a:xfrm>
              <a:prstGeom prst="rect">
                <a:avLst/>
              </a:prstGeom>
              <a:ln>
                <a:noFill/>
              </a:ln>
            </p:spPr>
          </p:pic>
          <p:pic>
            <p:nvPicPr>
              <p:cNvPr id="17" name="Picture 16">
                <a:extLst>
                  <a:ext uri="{FF2B5EF4-FFF2-40B4-BE49-F238E27FC236}">
                    <a16:creationId xmlns:a16="http://schemas.microsoft.com/office/drawing/2014/main" id="{67376C02-BDD0-BA28-6854-A1DABEEC5AEB}"/>
                  </a:ext>
                </a:extLst>
              </p:cNvPr>
              <p:cNvPicPr>
                <a:picLocks noChangeAspect="1"/>
              </p:cNvPicPr>
              <p:nvPr/>
            </p:nvPicPr>
            <p:blipFill rotWithShape="1">
              <a:blip r:embed="rId7"/>
              <a:srcRect b="86557"/>
              <a:stretch/>
            </p:blipFill>
            <p:spPr>
              <a:xfrm>
                <a:off x="6814741" y="1738076"/>
                <a:ext cx="2238687" cy="827324"/>
              </a:xfrm>
              <a:prstGeom prst="rect">
                <a:avLst/>
              </a:prstGeom>
              <a:ln>
                <a:noFill/>
              </a:ln>
            </p:spPr>
          </p:pic>
          <p:pic>
            <p:nvPicPr>
              <p:cNvPr id="18" name="Picture 17">
                <a:extLst>
                  <a:ext uri="{FF2B5EF4-FFF2-40B4-BE49-F238E27FC236}">
                    <a16:creationId xmlns:a16="http://schemas.microsoft.com/office/drawing/2014/main" id="{7004D39F-25D3-3DE7-477D-ACE70153D9F1}"/>
                  </a:ext>
                </a:extLst>
              </p:cNvPr>
              <p:cNvPicPr>
                <a:picLocks noChangeAspect="1"/>
              </p:cNvPicPr>
              <p:nvPr/>
            </p:nvPicPr>
            <p:blipFill rotWithShape="1">
              <a:blip r:embed="rId7"/>
              <a:srcRect t="53179" b="33377"/>
              <a:stretch/>
            </p:blipFill>
            <p:spPr>
              <a:xfrm>
                <a:off x="6814741" y="2591714"/>
                <a:ext cx="2238687" cy="827324"/>
              </a:xfrm>
              <a:prstGeom prst="rect">
                <a:avLst/>
              </a:prstGeom>
              <a:ln>
                <a:noFill/>
              </a:ln>
            </p:spPr>
          </p:pic>
          <p:pic>
            <p:nvPicPr>
              <p:cNvPr id="19" name="Picture 18">
                <a:extLst>
                  <a:ext uri="{FF2B5EF4-FFF2-40B4-BE49-F238E27FC236}">
                    <a16:creationId xmlns:a16="http://schemas.microsoft.com/office/drawing/2014/main" id="{5857A496-E8E6-92D2-A648-D62B811A8069}"/>
                  </a:ext>
                </a:extLst>
              </p:cNvPr>
              <p:cNvPicPr>
                <a:picLocks noChangeAspect="1"/>
              </p:cNvPicPr>
              <p:nvPr/>
            </p:nvPicPr>
            <p:blipFill rotWithShape="1">
              <a:blip r:embed="rId7"/>
              <a:srcRect t="69555" b="17001"/>
              <a:stretch/>
            </p:blipFill>
            <p:spPr>
              <a:xfrm>
                <a:off x="6814741" y="3439041"/>
                <a:ext cx="2238687" cy="827324"/>
              </a:xfrm>
              <a:prstGeom prst="rect">
                <a:avLst/>
              </a:prstGeom>
              <a:ln>
                <a:noFill/>
              </a:ln>
            </p:spPr>
          </p:pic>
          <p:pic>
            <p:nvPicPr>
              <p:cNvPr id="20" name="Picture 19">
                <a:extLst>
                  <a:ext uri="{FF2B5EF4-FFF2-40B4-BE49-F238E27FC236}">
                    <a16:creationId xmlns:a16="http://schemas.microsoft.com/office/drawing/2014/main" id="{15063D6A-894F-B8C1-9F74-19411CE86032}"/>
                  </a:ext>
                </a:extLst>
              </p:cNvPr>
              <p:cNvPicPr>
                <a:picLocks noChangeAspect="1"/>
              </p:cNvPicPr>
              <p:nvPr/>
            </p:nvPicPr>
            <p:blipFill rotWithShape="1">
              <a:blip r:embed="rId7"/>
              <a:srcRect t="85785" b="771"/>
              <a:stretch/>
            </p:blipFill>
            <p:spPr>
              <a:xfrm>
                <a:off x="6814741" y="4292600"/>
                <a:ext cx="2238687" cy="827324"/>
              </a:xfrm>
              <a:prstGeom prst="rect">
                <a:avLst/>
              </a:prstGeom>
              <a:ln>
                <a:noFill/>
              </a:ln>
            </p:spPr>
          </p:pic>
          <p:pic>
            <p:nvPicPr>
              <p:cNvPr id="22" name="Picture 21">
                <a:extLst>
                  <a:ext uri="{FF2B5EF4-FFF2-40B4-BE49-F238E27FC236}">
                    <a16:creationId xmlns:a16="http://schemas.microsoft.com/office/drawing/2014/main" id="{EE4680DF-B6DB-AA2A-3642-0DE8BE6ECB44}"/>
                  </a:ext>
                </a:extLst>
              </p:cNvPr>
              <p:cNvPicPr>
                <a:picLocks noChangeAspect="1"/>
              </p:cNvPicPr>
              <p:nvPr/>
            </p:nvPicPr>
            <p:blipFill>
              <a:blip r:embed="rId8"/>
              <a:stretch>
                <a:fillRect/>
              </a:stretch>
            </p:blipFill>
            <p:spPr>
              <a:xfrm>
                <a:off x="9194184" y="1738076"/>
                <a:ext cx="4337027" cy="3381848"/>
              </a:xfrm>
              <a:prstGeom prst="rect">
                <a:avLst/>
              </a:prstGeom>
              <a:ln>
                <a:noFill/>
              </a:ln>
            </p:spPr>
          </p:pic>
        </p:grpSp>
        <p:sp>
          <p:nvSpPr>
            <p:cNvPr id="49" name="Rectangle 48">
              <a:extLst>
                <a:ext uri="{FF2B5EF4-FFF2-40B4-BE49-F238E27FC236}">
                  <a16:creationId xmlns:a16="http://schemas.microsoft.com/office/drawing/2014/main" id="{7877C592-99FD-FFC3-A0D1-F561FF836A62}"/>
                </a:ext>
              </a:extLst>
            </p:cNvPr>
            <p:cNvSpPr/>
            <p:nvPr/>
          </p:nvSpPr>
          <p:spPr>
            <a:xfrm>
              <a:off x="5778713" y="1727472"/>
              <a:ext cx="5917234" cy="2315476"/>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5451FCDB-AE33-7642-A027-8829BC2770AF}"/>
              </a:ext>
            </a:extLst>
          </p:cNvPr>
          <p:cNvGrpSpPr/>
          <p:nvPr/>
        </p:nvGrpSpPr>
        <p:grpSpPr>
          <a:xfrm>
            <a:off x="6426432" y="4843437"/>
            <a:ext cx="4627045" cy="1863587"/>
            <a:chOff x="6426432" y="4843437"/>
            <a:chExt cx="4627045" cy="1863587"/>
          </a:xfrm>
        </p:grpSpPr>
        <p:grpSp>
          <p:nvGrpSpPr>
            <p:cNvPr id="32" name="Group 31">
              <a:extLst>
                <a:ext uri="{FF2B5EF4-FFF2-40B4-BE49-F238E27FC236}">
                  <a16:creationId xmlns:a16="http://schemas.microsoft.com/office/drawing/2014/main" id="{26197ED1-12A4-963D-EFAD-972A24538CD9}"/>
                </a:ext>
              </a:extLst>
            </p:cNvPr>
            <p:cNvGrpSpPr/>
            <p:nvPr/>
          </p:nvGrpSpPr>
          <p:grpSpPr>
            <a:xfrm>
              <a:off x="6426432" y="4843440"/>
              <a:ext cx="4627044" cy="1863584"/>
              <a:chOff x="3983556" y="3610116"/>
              <a:chExt cx="4673400" cy="1880830"/>
            </a:xfrm>
          </p:grpSpPr>
          <p:pic>
            <p:nvPicPr>
              <p:cNvPr id="27" name="Picture 26">
                <a:extLst>
                  <a:ext uri="{FF2B5EF4-FFF2-40B4-BE49-F238E27FC236}">
                    <a16:creationId xmlns:a16="http://schemas.microsoft.com/office/drawing/2014/main" id="{948CFFCF-754B-87F8-8AD2-C1A85827F4F6}"/>
                  </a:ext>
                </a:extLst>
              </p:cNvPr>
              <p:cNvPicPr>
                <a:picLocks noChangeAspect="1"/>
              </p:cNvPicPr>
              <p:nvPr/>
            </p:nvPicPr>
            <p:blipFill>
              <a:blip r:embed="rId9"/>
              <a:stretch>
                <a:fillRect/>
              </a:stretch>
            </p:blipFill>
            <p:spPr>
              <a:xfrm>
                <a:off x="4880124" y="3610116"/>
                <a:ext cx="2880264" cy="556059"/>
              </a:xfrm>
              <a:prstGeom prst="rect">
                <a:avLst/>
              </a:prstGeom>
              <a:ln>
                <a:noFill/>
              </a:ln>
            </p:spPr>
          </p:pic>
          <p:pic>
            <p:nvPicPr>
              <p:cNvPr id="29" name="Picture 28">
                <a:extLst>
                  <a:ext uri="{FF2B5EF4-FFF2-40B4-BE49-F238E27FC236}">
                    <a16:creationId xmlns:a16="http://schemas.microsoft.com/office/drawing/2014/main" id="{51136120-683F-D32B-46C4-2C988CA9E5A5}"/>
                  </a:ext>
                </a:extLst>
              </p:cNvPr>
              <p:cNvPicPr>
                <a:picLocks noChangeAspect="1"/>
              </p:cNvPicPr>
              <p:nvPr/>
            </p:nvPicPr>
            <p:blipFill>
              <a:blip r:embed="rId10"/>
              <a:stretch>
                <a:fillRect/>
              </a:stretch>
            </p:blipFill>
            <p:spPr>
              <a:xfrm>
                <a:off x="4314693" y="4216270"/>
                <a:ext cx="4011127" cy="431103"/>
              </a:xfrm>
              <a:prstGeom prst="rect">
                <a:avLst/>
              </a:prstGeom>
              <a:ln>
                <a:noFill/>
              </a:ln>
            </p:spPr>
          </p:pic>
          <p:pic>
            <p:nvPicPr>
              <p:cNvPr id="31" name="Picture 30">
                <a:extLst>
                  <a:ext uri="{FF2B5EF4-FFF2-40B4-BE49-F238E27FC236}">
                    <a16:creationId xmlns:a16="http://schemas.microsoft.com/office/drawing/2014/main" id="{C8BF3E9D-DC12-F0DB-DD18-88A14CB351EF}"/>
                  </a:ext>
                </a:extLst>
              </p:cNvPr>
              <p:cNvPicPr>
                <a:picLocks noChangeAspect="1"/>
              </p:cNvPicPr>
              <p:nvPr/>
            </p:nvPicPr>
            <p:blipFill>
              <a:blip r:embed="rId11"/>
              <a:stretch>
                <a:fillRect/>
              </a:stretch>
            </p:blipFill>
            <p:spPr>
              <a:xfrm>
                <a:off x="3983556" y="4697468"/>
                <a:ext cx="4673400" cy="793478"/>
              </a:xfrm>
              <a:prstGeom prst="rect">
                <a:avLst/>
              </a:prstGeom>
              <a:ln>
                <a:noFill/>
              </a:ln>
            </p:spPr>
          </p:pic>
        </p:grpSp>
        <p:sp>
          <p:nvSpPr>
            <p:cNvPr id="50" name="Rectangle 49">
              <a:extLst>
                <a:ext uri="{FF2B5EF4-FFF2-40B4-BE49-F238E27FC236}">
                  <a16:creationId xmlns:a16="http://schemas.microsoft.com/office/drawing/2014/main" id="{866E160A-1978-918D-2B5A-B7564F147A2F}"/>
                </a:ext>
              </a:extLst>
            </p:cNvPr>
            <p:cNvSpPr/>
            <p:nvPr/>
          </p:nvSpPr>
          <p:spPr>
            <a:xfrm>
              <a:off x="6426433" y="4843437"/>
              <a:ext cx="4627044" cy="1858301"/>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4" name="Picture 53" descr="A number in a circle&#10;&#10;Description automatically generated">
            <a:extLst>
              <a:ext uri="{FF2B5EF4-FFF2-40B4-BE49-F238E27FC236}">
                <a16:creationId xmlns:a16="http://schemas.microsoft.com/office/drawing/2014/main" id="{DD95EFE1-DB70-BB7D-D88D-624676B33C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426432" y="601173"/>
            <a:ext cx="457200" cy="457200"/>
          </a:xfrm>
          <a:prstGeom prst="rect">
            <a:avLst/>
          </a:prstGeom>
        </p:spPr>
      </p:pic>
      <p:pic>
        <p:nvPicPr>
          <p:cNvPr id="55" name="Picture 54" descr="A logo with a number in a circle&#10;&#10;Description automatically generated">
            <a:extLst>
              <a:ext uri="{FF2B5EF4-FFF2-40B4-BE49-F238E27FC236}">
                <a16:creationId xmlns:a16="http://schemas.microsoft.com/office/drawing/2014/main" id="{EF282388-CF75-7942-F120-4B102F2392F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117704" y="2662773"/>
            <a:ext cx="457200" cy="457200"/>
          </a:xfrm>
          <a:prstGeom prst="rect">
            <a:avLst/>
          </a:prstGeom>
        </p:spPr>
      </p:pic>
      <p:pic>
        <p:nvPicPr>
          <p:cNvPr id="56" name="Picture 55" descr="A number in a circle&#10;&#10;Description automatically generated">
            <a:extLst>
              <a:ext uri="{FF2B5EF4-FFF2-40B4-BE49-F238E27FC236}">
                <a16:creationId xmlns:a16="http://schemas.microsoft.com/office/drawing/2014/main" id="{91E41207-52F5-C66C-688C-0B7685F67B2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137646" y="4214591"/>
            <a:ext cx="457200" cy="457200"/>
          </a:xfrm>
          <a:prstGeom prst="rect">
            <a:avLst/>
          </a:prstGeom>
        </p:spPr>
      </p:pic>
      <p:pic>
        <p:nvPicPr>
          <p:cNvPr id="57" name="Picture 56" descr="A logo with a number in a circle&#10;&#10;Description automatically generated">
            <a:extLst>
              <a:ext uri="{FF2B5EF4-FFF2-40B4-BE49-F238E27FC236}">
                <a16:creationId xmlns:a16="http://schemas.microsoft.com/office/drawing/2014/main" id="{4058F7F7-1FDC-BAA3-B4E3-4501048F1FB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805307" y="5543987"/>
            <a:ext cx="457200" cy="457200"/>
          </a:xfrm>
          <a:prstGeom prst="rect">
            <a:avLst/>
          </a:prstGeom>
        </p:spPr>
      </p:pic>
    </p:spTree>
    <p:extLst>
      <p:ext uri="{BB962C8B-B14F-4D97-AF65-F5344CB8AC3E}">
        <p14:creationId xmlns:p14="http://schemas.microsoft.com/office/powerpoint/2010/main" val="881148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D37B4-950A-2F3D-FD02-0A342C8DA9E4}"/>
              </a:ext>
            </a:extLst>
          </p:cNvPr>
          <p:cNvSpPr>
            <a:spLocks noGrp="1"/>
          </p:cNvSpPr>
          <p:nvPr>
            <p:ph type="title"/>
          </p:nvPr>
        </p:nvSpPr>
        <p:spPr>
          <a:xfrm>
            <a:off x="841248" y="457200"/>
            <a:ext cx="3895852" cy="927099"/>
          </a:xfrm>
        </p:spPr>
        <p:txBody>
          <a:bodyPr>
            <a:normAutofit fontScale="90000"/>
          </a:bodyPr>
          <a:lstStyle/>
          <a:p>
            <a:r>
              <a:rPr lang="en-US" dirty="0"/>
              <a:t>DATA COLLECTION: </a:t>
            </a:r>
            <a:r>
              <a:rPr lang="en-US" dirty="0">
                <a:solidFill>
                  <a:schemeClr val="accent2"/>
                </a:solidFill>
              </a:rPr>
              <a:t>WEB SCRAPING</a:t>
            </a:r>
          </a:p>
        </p:txBody>
      </p:sp>
      <p:sp>
        <p:nvSpPr>
          <p:cNvPr id="4" name="Text Placeholder 3">
            <a:extLst>
              <a:ext uri="{FF2B5EF4-FFF2-40B4-BE49-F238E27FC236}">
                <a16:creationId xmlns:a16="http://schemas.microsoft.com/office/drawing/2014/main" id="{AB8A3E2E-6F9C-532F-9DEF-F513B9EC866F}"/>
              </a:ext>
            </a:extLst>
          </p:cNvPr>
          <p:cNvSpPr>
            <a:spLocks noGrp="1"/>
          </p:cNvSpPr>
          <p:nvPr>
            <p:ph type="body" sz="half" idx="2"/>
          </p:nvPr>
        </p:nvSpPr>
        <p:spPr>
          <a:xfrm>
            <a:off x="841247" y="1428750"/>
            <a:ext cx="4297421" cy="4972048"/>
          </a:xfrm>
        </p:spPr>
        <p:txBody>
          <a:bodyPr>
            <a:normAutofit/>
          </a:bodyPr>
          <a:lstStyle/>
          <a:p>
            <a:r>
              <a:rPr lang="en-US" dirty="0"/>
              <a:t>Web scraping done with BeautifulSoup to collect Falcon 9 historical launch records from a Wikipedia page titled Falcon 9 and Falcon Heavy launches.</a:t>
            </a:r>
          </a:p>
          <a:p>
            <a:endParaRPr lang="en-US" dirty="0"/>
          </a:p>
          <a:p>
            <a:r>
              <a:rPr lang="en-US" dirty="0">
                <a:solidFill>
                  <a:schemeClr val="accent2"/>
                </a:solidFill>
              </a:rPr>
              <a:t>STEP 1:</a:t>
            </a:r>
          </a:p>
          <a:p>
            <a:pPr marL="285750" indent="-285750">
              <a:spcBef>
                <a:spcPts val="0"/>
              </a:spcBef>
              <a:spcAft>
                <a:spcPts val="0"/>
              </a:spcAft>
              <a:buFont typeface="Arial" panose="020B0604020202020204" pitchFamily="34" charset="0"/>
              <a:buChar char="•"/>
            </a:pPr>
            <a:r>
              <a:rPr lang="en-US" sz="1000" dirty="0"/>
              <a:t>Request the HTML page from the static URL</a:t>
            </a:r>
          </a:p>
          <a:p>
            <a:r>
              <a:rPr lang="en-US" dirty="0">
                <a:solidFill>
                  <a:schemeClr val="accent2"/>
                </a:solidFill>
              </a:rPr>
              <a:t>STEP 2:</a:t>
            </a:r>
          </a:p>
          <a:p>
            <a:pPr marL="285750" indent="-285750">
              <a:spcBef>
                <a:spcPts val="0"/>
              </a:spcBef>
              <a:spcAft>
                <a:spcPts val="0"/>
              </a:spcAft>
              <a:buFont typeface="Arial" panose="020B0604020202020204" pitchFamily="34" charset="0"/>
              <a:buChar char="•"/>
            </a:pPr>
            <a:r>
              <a:rPr lang="en-US" sz="1000" dirty="0"/>
              <a:t>Create a BeautifulSoup object</a:t>
            </a:r>
          </a:p>
          <a:p>
            <a:pPr marL="285750" indent="-285750">
              <a:spcBef>
                <a:spcPts val="0"/>
              </a:spcBef>
              <a:spcAft>
                <a:spcPts val="0"/>
              </a:spcAft>
              <a:buFont typeface="Arial" panose="020B0604020202020204" pitchFamily="34" charset="0"/>
              <a:buChar char="•"/>
            </a:pPr>
            <a:r>
              <a:rPr lang="en-US" sz="1000" dirty="0"/>
              <a:t>Find all tables within the HTML page</a:t>
            </a:r>
          </a:p>
          <a:p>
            <a:r>
              <a:rPr lang="en-US" dirty="0">
                <a:solidFill>
                  <a:schemeClr val="accent2"/>
                </a:solidFill>
              </a:rPr>
              <a:t>STEP 3:</a:t>
            </a:r>
          </a:p>
          <a:p>
            <a:pPr marL="285750" indent="-285750">
              <a:spcBef>
                <a:spcPts val="0"/>
              </a:spcBef>
              <a:spcAft>
                <a:spcPts val="0"/>
              </a:spcAft>
              <a:buFont typeface="Arial" panose="020B0604020202020204" pitchFamily="34" charset="0"/>
              <a:buChar char="•"/>
            </a:pPr>
            <a:r>
              <a:rPr lang="en-US" sz="1000" dirty="0"/>
              <a:t>Collect all column header names from the tables found within the HTML page</a:t>
            </a:r>
          </a:p>
          <a:p>
            <a:r>
              <a:rPr lang="en-US" dirty="0">
                <a:solidFill>
                  <a:schemeClr val="accent2"/>
                </a:solidFill>
              </a:rPr>
              <a:t>STEP 4:</a:t>
            </a:r>
          </a:p>
          <a:p>
            <a:pPr marL="285750" indent="-285750">
              <a:spcBef>
                <a:spcPts val="0"/>
              </a:spcBef>
              <a:spcAft>
                <a:spcPts val="0"/>
              </a:spcAft>
              <a:buFont typeface="Arial" panose="020B0604020202020204" pitchFamily="34" charset="0"/>
              <a:buChar char="•"/>
            </a:pPr>
            <a:r>
              <a:rPr lang="en-US" sz="1000" dirty="0"/>
              <a:t>Use the column names as keys in a dictionary</a:t>
            </a:r>
          </a:p>
          <a:p>
            <a:pPr marL="285750" indent="-285750">
              <a:spcBef>
                <a:spcPts val="0"/>
              </a:spcBef>
              <a:spcAft>
                <a:spcPts val="0"/>
              </a:spcAft>
              <a:buFont typeface="Arial" panose="020B0604020202020204" pitchFamily="34" charset="0"/>
              <a:buChar char="•"/>
            </a:pPr>
            <a:r>
              <a:rPr lang="en-US" sz="1000" dirty="0"/>
              <a:t>Use custom functions and logic to parse all launch tables to fill dictionary values</a:t>
            </a:r>
          </a:p>
          <a:p>
            <a:r>
              <a:rPr lang="en-US" dirty="0">
                <a:solidFill>
                  <a:schemeClr val="accent2"/>
                </a:solidFill>
              </a:rPr>
              <a:t>STEP 5:</a:t>
            </a:r>
          </a:p>
          <a:p>
            <a:pPr marL="285750" indent="-285750">
              <a:spcBef>
                <a:spcPts val="0"/>
              </a:spcBef>
              <a:spcAft>
                <a:spcPts val="0"/>
              </a:spcAft>
              <a:buFont typeface="Arial" panose="020B0604020202020204" pitchFamily="34" charset="0"/>
              <a:buChar char="•"/>
            </a:pPr>
            <a:r>
              <a:rPr lang="en-US" sz="1000" dirty="0"/>
              <a:t>Convert the dictionary to Pandas DataFrame ready for export</a:t>
            </a:r>
          </a:p>
        </p:txBody>
      </p:sp>
      <p:pic>
        <p:nvPicPr>
          <p:cNvPr id="13" name="Picture 12">
            <a:extLst>
              <a:ext uri="{FF2B5EF4-FFF2-40B4-BE49-F238E27FC236}">
                <a16:creationId xmlns:a16="http://schemas.microsoft.com/office/drawing/2014/main" id="{8C523E45-C39D-8DEA-D0E7-82F857762CB3}"/>
              </a:ext>
            </a:extLst>
          </p:cNvPr>
          <p:cNvPicPr>
            <a:picLocks noChangeAspect="1"/>
          </p:cNvPicPr>
          <p:nvPr/>
        </p:nvPicPr>
        <p:blipFill>
          <a:blip r:embed="rId2"/>
          <a:stretch>
            <a:fillRect/>
          </a:stretch>
        </p:blipFill>
        <p:spPr>
          <a:xfrm>
            <a:off x="5888963" y="272586"/>
            <a:ext cx="3335581" cy="746568"/>
          </a:xfrm>
          <a:prstGeom prst="rect">
            <a:avLst/>
          </a:prstGeom>
          <a:ln w="28575">
            <a:solidFill>
              <a:schemeClr val="accent2">
                <a:lumMod val="75000"/>
              </a:schemeClr>
            </a:solidFill>
          </a:ln>
        </p:spPr>
      </p:pic>
      <p:pic>
        <p:nvPicPr>
          <p:cNvPr id="15" name="Picture 14">
            <a:extLst>
              <a:ext uri="{FF2B5EF4-FFF2-40B4-BE49-F238E27FC236}">
                <a16:creationId xmlns:a16="http://schemas.microsoft.com/office/drawing/2014/main" id="{73B3FD58-F3EF-463C-E800-6D54B14D8AD3}"/>
              </a:ext>
            </a:extLst>
          </p:cNvPr>
          <p:cNvPicPr>
            <a:picLocks noChangeAspect="1"/>
          </p:cNvPicPr>
          <p:nvPr/>
        </p:nvPicPr>
        <p:blipFill>
          <a:blip r:embed="rId3"/>
          <a:stretch>
            <a:fillRect/>
          </a:stretch>
        </p:blipFill>
        <p:spPr>
          <a:xfrm>
            <a:off x="5888963" y="1114363"/>
            <a:ext cx="5001287" cy="628774"/>
          </a:xfrm>
          <a:prstGeom prst="rect">
            <a:avLst/>
          </a:prstGeom>
          <a:ln w="28575">
            <a:solidFill>
              <a:schemeClr val="accent2">
                <a:lumMod val="75000"/>
              </a:schemeClr>
            </a:solidFill>
          </a:ln>
        </p:spPr>
      </p:pic>
      <p:pic>
        <p:nvPicPr>
          <p:cNvPr id="21" name="Picture 20">
            <a:extLst>
              <a:ext uri="{FF2B5EF4-FFF2-40B4-BE49-F238E27FC236}">
                <a16:creationId xmlns:a16="http://schemas.microsoft.com/office/drawing/2014/main" id="{CDAAC6CF-5975-E4DD-20B6-C225F3FBFD2B}"/>
              </a:ext>
            </a:extLst>
          </p:cNvPr>
          <p:cNvPicPr>
            <a:picLocks noChangeAspect="1"/>
          </p:cNvPicPr>
          <p:nvPr/>
        </p:nvPicPr>
        <p:blipFill>
          <a:blip r:embed="rId4"/>
          <a:stretch>
            <a:fillRect/>
          </a:stretch>
        </p:blipFill>
        <p:spPr>
          <a:xfrm>
            <a:off x="5888963" y="1838346"/>
            <a:ext cx="5880685" cy="1483536"/>
          </a:xfrm>
          <a:prstGeom prst="rect">
            <a:avLst/>
          </a:prstGeom>
          <a:ln w="28575">
            <a:solidFill>
              <a:schemeClr val="accent2">
                <a:lumMod val="75000"/>
              </a:schemeClr>
            </a:solidFill>
          </a:ln>
        </p:spPr>
      </p:pic>
      <p:pic>
        <p:nvPicPr>
          <p:cNvPr id="26" name="Picture 25">
            <a:extLst>
              <a:ext uri="{FF2B5EF4-FFF2-40B4-BE49-F238E27FC236}">
                <a16:creationId xmlns:a16="http://schemas.microsoft.com/office/drawing/2014/main" id="{39C8E019-EC9C-6204-0156-460071D851E0}"/>
              </a:ext>
            </a:extLst>
          </p:cNvPr>
          <p:cNvPicPr>
            <a:picLocks noChangeAspect="1"/>
          </p:cNvPicPr>
          <p:nvPr/>
        </p:nvPicPr>
        <p:blipFill>
          <a:blip r:embed="rId5"/>
          <a:stretch>
            <a:fillRect/>
          </a:stretch>
        </p:blipFill>
        <p:spPr>
          <a:xfrm>
            <a:off x="5888963" y="3429000"/>
            <a:ext cx="3672338" cy="2544866"/>
          </a:xfrm>
          <a:prstGeom prst="rect">
            <a:avLst/>
          </a:prstGeom>
          <a:ln w="28575">
            <a:solidFill>
              <a:schemeClr val="accent2">
                <a:lumMod val="75000"/>
              </a:schemeClr>
            </a:solidFill>
          </a:ln>
        </p:spPr>
      </p:pic>
      <p:pic>
        <p:nvPicPr>
          <p:cNvPr id="30" name="Picture 29">
            <a:extLst>
              <a:ext uri="{FF2B5EF4-FFF2-40B4-BE49-F238E27FC236}">
                <a16:creationId xmlns:a16="http://schemas.microsoft.com/office/drawing/2014/main" id="{0C43B790-35B8-B441-D764-9895BA426D18}"/>
              </a:ext>
            </a:extLst>
          </p:cNvPr>
          <p:cNvPicPr>
            <a:picLocks noChangeAspect="1"/>
          </p:cNvPicPr>
          <p:nvPr/>
        </p:nvPicPr>
        <p:blipFill>
          <a:blip r:embed="rId6"/>
          <a:stretch>
            <a:fillRect/>
          </a:stretch>
        </p:blipFill>
        <p:spPr>
          <a:xfrm>
            <a:off x="5888963" y="6082610"/>
            <a:ext cx="2156487" cy="498779"/>
          </a:xfrm>
          <a:prstGeom prst="rect">
            <a:avLst/>
          </a:prstGeom>
          <a:ln w="28575">
            <a:solidFill>
              <a:schemeClr val="accent2">
                <a:lumMod val="75000"/>
              </a:schemeClr>
            </a:solidFill>
          </a:ln>
        </p:spPr>
      </p:pic>
      <p:pic>
        <p:nvPicPr>
          <p:cNvPr id="55" name="Picture 54" descr="A number in a circle&#10;&#10;Description automatically generated">
            <a:extLst>
              <a:ext uri="{FF2B5EF4-FFF2-40B4-BE49-F238E27FC236}">
                <a16:creationId xmlns:a16="http://schemas.microsoft.com/office/drawing/2014/main" id="{6FE92A2C-8065-84E5-7309-B869560C8F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85215" y="412359"/>
            <a:ext cx="457200" cy="457200"/>
          </a:xfrm>
          <a:prstGeom prst="rect">
            <a:avLst/>
          </a:prstGeom>
        </p:spPr>
      </p:pic>
      <p:pic>
        <p:nvPicPr>
          <p:cNvPr id="59" name="Picture 58" descr="A logo with a number in a circle&#10;&#10;Description automatically generated">
            <a:extLst>
              <a:ext uri="{FF2B5EF4-FFF2-40B4-BE49-F238E27FC236}">
                <a16:creationId xmlns:a16="http://schemas.microsoft.com/office/drawing/2014/main" id="{77F13397-6DD2-F85A-28FC-7C9292A4741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85215" y="1200150"/>
            <a:ext cx="457200" cy="457200"/>
          </a:xfrm>
          <a:prstGeom prst="rect">
            <a:avLst/>
          </a:prstGeom>
        </p:spPr>
      </p:pic>
      <p:pic>
        <p:nvPicPr>
          <p:cNvPr id="61" name="Picture 60" descr="A number in a circle&#10;&#10;Description automatically generated">
            <a:extLst>
              <a:ext uri="{FF2B5EF4-FFF2-40B4-BE49-F238E27FC236}">
                <a16:creationId xmlns:a16="http://schemas.microsoft.com/office/drawing/2014/main" id="{6B6B7D0B-5260-9755-C16C-0660F9717F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85215" y="2357324"/>
            <a:ext cx="457200" cy="457200"/>
          </a:xfrm>
          <a:prstGeom prst="rect">
            <a:avLst/>
          </a:prstGeom>
        </p:spPr>
      </p:pic>
      <p:pic>
        <p:nvPicPr>
          <p:cNvPr id="63" name="Picture 62" descr="A logo with a number in a circle&#10;&#10;Description automatically generated">
            <a:extLst>
              <a:ext uri="{FF2B5EF4-FFF2-40B4-BE49-F238E27FC236}">
                <a16:creationId xmlns:a16="http://schemas.microsoft.com/office/drawing/2014/main" id="{F7246864-763D-9B68-4B34-EA975B4B29E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85215" y="4472833"/>
            <a:ext cx="457200" cy="457200"/>
          </a:xfrm>
          <a:prstGeom prst="rect">
            <a:avLst/>
          </a:prstGeom>
        </p:spPr>
      </p:pic>
      <p:pic>
        <p:nvPicPr>
          <p:cNvPr id="65" name="Picture 64" descr="A logo with a black background&#10;&#10;Description automatically generated">
            <a:extLst>
              <a:ext uri="{FF2B5EF4-FFF2-40B4-BE49-F238E27FC236}">
                <a16:creationId xmlns:a16="http://schemas.microsoft.com/office/drawing/2014/main" id="{C1B5EA9B-8B6B-C4F6-83C4-C3DBDE491F2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85215" y="6103399"/>
            <a:ext cx="457200" cy="457200"/>
          </a:xfrm>
          <a:prstGeom prst="rect">
            <a:avLst/>
          </a:prstGeom>
        </p:spPr>
      </p:pic>
    </p:spTree>
    <p:extLst>
      <p:ext uri="{BB962C8B-B14F-4D97-AF65-F5344CB8AC3E}">
        <p14:creationId xmlns:p14="http://schemas.microsoft.com/office/powerpoint/2010/main" val="4021489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8ED7D-AB0E-F55E-D526-7FE031389674}"/>
              </a:ext>
            </a:extLst>
          </p:cNvPr>
          <p:cNvSpPr>
            <a:spLocks noGrp="1"/>
          </p:cNvSpPr>
          <p:nvPr>
            <p:ph type="title"/>
          </p:nvPr>
        </p:nvSpPr>
        <p:spPr>
          <a:xfrm>
            <a:off x="841248" y="457201"/>
            <a:ext cx="6493002" cy="546100"/>
          </a:xfrm>
        </p:spPr>
        <p:txBody>
          <a:bodyPr/>
          <a:lstStyle/>
          <a:p>
            <a:r>
              <a:rPr lang="en-US" dirty="0"/>
              <a:t>DATA WRANGLING </a:t>
            </a:r>
            <a:r>
              <a:rPr lang="en-US" dirty="0">
                <a:solidFill>
                  <a:schemeClr val="accent2"/>
                </a:solidFill>
              </a:rPr>
              <a:t>USING</a:t>
            </a:r>
            <a:r>
              <a:rPr lang="en-US" dirty="0"/>
              <a:t> </a:t>
            </a:r>
            <a:r>
              <a:rPr lang="en-US" dirty="0">
                <a:solidFill>
                  <a:schemeClr val="accent2"/>
                </a:solidFill>
              </a:rPr>
              <a:t>PANDAS</a:t>
            </a:r>
          </a:p>
        </p:txBody>
      </p:sp>
      <p:pic>
        <p:nvPicPr>
          <p:cNvPr id="8" name="Content Placeholder 7">
            <a:extLst>
              <a:ext uri="{FF2B5EF4-FFF2-40B4-BE49-F238E27FC236}">
                <a16:creationId xmlns:a16="http://schemas.microsoft.com/office/drawing/2014/main" id="{5808E886-FA27-470C-CDFF-605FD272EFA0}"/>
              </a:ext>
            </a:extLst>
          </p:cNvPr>
          <p:cNvPicPr>
            <a:picLocks noGrp="1" noChangeAspect="1"/>
          </p:cNvPicPr>
          <p:nvPr>
            <p:ph idx="1"/>
          </p:nvPr>
        </p:nvPicPr>
        <p:blipFill>
          <a:blip r:embed="rId2"/>
          <a:stretch>
            <a:fillRect/>
          </a:stretch>
        </p:blipFill>
        <p:spPr>
          <a:xfrm>
            <a:off x="7730331" y="190501"/>
            <a:ext cx="2849563" cy="1476190"/>
          </a:xfrm>
          <a:prstGeom prst="rect">
            <a:avLst/>
          </a:prstGeom>
          <a:ln w="28575">
            <a:solidFill>
              <a:schemeClr val="accent2">
                <a:lumMod val="75000"/>
              </a:schemeClr>
            </a:solidFill>
          </a:ln>
        </p:spPr>
      </p:pic>
      <p:sp>
        <p:nvSpPr>
          <p:cNvPr id="4" name="Text Placeholder 3">
            <a:extLst>
              <a:ext uri="{FF2B5EF4-FFF2-40B4-BE49-F238E27FC236}">
                <a16:creationId xmlns:a16="http://schemas.microsoft.com/office/drawing/2014/main" id="{B990D4C2-60F6-4E1E-3FDA-C24BCC05DC0D}"/>
              </a:ext>
            </a:extLst>
          </p:cNvPr>
          <p:cNvSpPr>
            <a:spLocks noGrp="1"/>
          </p:cNvSpPr>
          <p:nvPr>
            <p:ph type="body" sz="half" idx="2"/>
          </p:nvPr>
        </p:nvSpPr>
        <p:spPr>
          <a:xfrm>
            <a:off x="841248" y="1003301"/>
            <a:ext cx="6493002" cy="4906435"/>
          </a:xfrm>
        </p:spPr>
        <p:txBody>
          <a:bodyPr>
            <a:normAutofit fontScale="92500"/>
          </a:bodyPr>
          <a:lstStyle/>
          <a:p>
            <a:pPr marL="285750" indent="-285750">
              <a:buFont typeface="Arial" panose="020B0604020202020204" pitchFamily="34" charset="0"/>
              <a:buChar char="•"/>
            </a:pPr>
            <a:r>
              <a:rPr lang="en-US" dirty="0"/>
              <a:t>The SpaceX dataset contains various launch facilities. We can identify the launch facilities in the </a:t>
            </a:r>
            <a:r>
              <a:rPr lang="en-US"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LaunchSite</a:t>
            </a:r>
            <a:r>
              <a:rPr lang="en-US" dirty="0"/>
              <a:t> column.</a:t>
            </a:r>
          </a:p>
          <a:p>
            <a:pPr marL="285750" indent="-285750">
              <a:buFont typeface="Arial" panose="020B0604020202020204" pitchFamily="34" charset="0"/>
              <a:buChar char="•"/>
            </a:pPr>
            <a:r>
              <a:rPr lang="en-US" dirty="0"/>
              <a:t>Each launch aims toward a dedicated orbit. The orbit types can be found in the </a:t>
            </a:r>
            <a:r>
              <a:rPr lang="en-US"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Orbit</a:t>
            </a:r>
            <a:r>
              <a:rPr lang="en-US" dirty="0"/>
              <a:t> column. The various orbit types are shown below: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endParaRPr lang="en-US" dirty="0"/>
          </a:p>
          <a:p>
            <a:endParaRPr lang="en-US" dirty="0"/>
          </a:p>
          <a:p>
            <a:pPr marL="285750" indent="-285750">
              <a:buFont typeface="Arial" panose="020B0604020202020204" pitchFamily="34" charset="0"/>
              <a:buChar char="•"/>
            </a:pPr>
            <a:r>
              <a:rPr lang="en-US" dirty="0"/>
              <a:t>Using the </a:t>
            </a:r>
            <a:r>
              <a:rPr lang="en-US"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.value_counts() </a:t>
            </a:r>
            <a:r>
              <a:rPr lang="en-US" dirty="0"/>
              <a:t>method, we can determine the following information:</a:t>
            </a:r>
          </a:p>
          <a:p>
            <a:pPr marL="742950" lvl="1" indent="-285750">
              <a:buFont typeface="Arial" panose="020B0604020202020204" pitchFamily="34" charset="0"/>
              <a:buChar char="•"/>
            </a:pPr>
            <a:r>
              <a:rPr lang="en-US" dirty="0"/>
              <a:t>Number of launches for each site</a:t>
            </a:r>
          </a:p>
          <a:p>
            <a:pPr marL="742950" lvl="1" indent="-285750">
              <a:buFont typeface="Arial" panose="020B0604020202020204" pitchFamily="34" charset="0"/>
              <a:buChar char="•"/>
            </a:pPr>
            <a:r>
              <a:rPr lang="en-US" dirty="0"/>
              <a:t>Number and occurrence of each orbit</a:t>
            </a:r>
          </a:p>
          <a:p>
            <a:pPr marL="742950" lvl="1" indent="-285750">
              <a:buFont typeface="Arial" panose="020B0604020202020204" pitchFamily="34" charset="0"/>
              <a:buChar char="•"/>
            </a:pPr>
            <a:r>
              <a:rPr lang="en-US" dirty="0"/>
              <a:t>Number and occurrence of landing outcome per orbit type</a:t>
            </a:r>
          </a:p>
          <a:p>
            <a:pPr marL="285750" indent="-28575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03F53858-3CAE-5460-F61F-4993D2104E0E}"/>
              </a:ext>
            </a:extLst>
          </p:cNvPr>
          <p:cNvPicPr>
            <a:picLocks noChangeAspect="1"/>
          </p:cNvPicPr>
          <p:nvPr/>
        </p:nvPicPr>
        <p:blipFill>
          <a:blip r:embed="rId3"/>
          <a:stretch>
            <a:fillRect/>
          </a:stretch>
        </p:blipFill>
        <p:spPr>
          <a:xfrm>
            <a:off x="1241298" y="2249762"/>
            <a:ext cx="3212660" cy="2347638"/>
          </a:xfrm>
          <a:prstGeom prst="rect">
            <a:avLst/>
          </a:prstGeom>
          <a:ln w="28575">
            <a:solidFill>
              <a:schemeClr val="accent2">
                <a:lumMod val="75000"/>
              </a:schemeClr>
            </a:solidFill>
          </a:ln>
        </p:spPr>
      </p:pic>
      <p:pic>
        <p:nvPicPr>
          <p:cNvPr id="10" name="Picture 9">
            <a:extLst>
              <a:ext uri="{FF2B5EF4-FFF2-40B4-BE49-F238E27FC236}">
                <a16:creationId xmlns:a16="http://schemas.microsoft.com/office/drawing/2014/main" id="{2A83FD56-934E-1E5E-DB46-41FA238F05FC}"/>
              </a:ext>
            </a:extLst>
          </p:cNvPr>
          <p:cNvPicPr>
            <a:picLocks noChangeAspect="1"/>
          </p:cNvPicPr>
          <p:nvPr/>
        </p:nvPicPr>
        <p:blipFill>
          <a:blip r:embed="rId4"/>
          <a:stretch>
            <a:fillRect/>
          </a:stretch>
        </p:blipFill>
        <p:spPr>
          <a:xfrm>
            <a:off x="7730331" y="1762331"/>
            <a:ext cx="2645506" cy="2739429"/>
          </a:xfrm>
          <a:prstGeom prst="rect">
            <a:avLst/>
          </a:prstGeom>
          <a:ln w="28575">
            <a:solidFill>
              <a:schemeClr val="accent2">
                <a:lumMod val="75000"/>
              </a:schemeClr>
            </a:solidFill>
          </a:ln>
        </p:spPr>
      </p:pic>
      <p:pic>
        <p:nvPicPr>
          <p:cNvPr id="12" name="Picture 11">
            <a:extLst>
              <a:ext uri="{FF2B5EF4-FFF2-40B4-BE49-F238E27FC236}">
                <a16:creationId xmlns:a16="http://schemas.microsoft.com/office/drawing/2014/main" id="{77276FE6-B61D-FE68-C743-B7D0828E2787}"/>
              </a:ext>
            </a:extLst>
          </p:cNvPr>
          <p:cNvPicPr>
            <a:picLocks noChangeAspect="1"/>
          </p:cNvPicPr>
          <p:nvPr/>
        </p:nvPicPr>
        <p:blipFill>
          <a:blip r:embed="rId5"/>
          <a:stretch>
            <a:fillRect/>
          </a:stretch>
        </p:blipFill>
        <p:spPr>
          <a:xfrm>
            <a:off x="7730331" y="4597400"/>
            <a:ext cx="2841900" cy="2121129"/>
          </a:xfrm>
          <a:prstGeom prst="rect">
            <a:avLst/>
          </a:prstGeom>
          <a:ln w="28575">
            <a:solidFill>
              <a:schemeClr val="accent2">
                <a:lumMod val="75000"/>
              </a:schemeClr>
            </a:solidFill>
          </a:ln>
        </p:spPr>
      </p:pic>
    </p:spTree>
    <p:extLst>
      <p:ext uri="{BB962C8B-B14F-4D97-AF65-F5344CB8AC3E}">
        <p14:creationId xmlns:p14="http://schemas.microsoft.com/office/powerpoint/2010/main" val="695599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8ED7D-AB0E-F55E-D526-7FE031389674}"/>
              </a:ext>
            </a:extLst>
          </p:cNvPr>
          <p:cNvSpPr>
            <a:spLocks noGrp="1"/>
          </p:cNvSpPr>
          <p:nvPr>
            <p:ph type="title"/>
          </p:nvPr>
        </p:nvSpPr>
        <p:spPr>
          <a:xfrm>
            <a:off x="841248" y="457201"/>
            <a:ext cx="6493002" cy="546100"/>
          </a:xfrm>
        </p:spPr>
        <p:txBody>
          <a:bodyPr/>
          <a:lstStyle/>
          <a:p>
            <a:r>
              <a:rPr lang="en-US" dirty="0"/>
              <a:t>DATA WRANGLING </a:t>
            </a:r>
            <a:r>
              <a:rPr lang="en-US" dirty="0">
                <a:solidFill>
                  <a:schemeClr val="accent2"/>
                </a:solidFill>
              </a:rPr>
              <a:t>USING</a:t>
            </a:r>
            <a:r>
              <a:rPr lang="en-US" dirty="0"/>
              <a:t> </a:t>
            </a:r>
            <a:r>
              <a:rPr lang="en-US" dirty="0">
                <a:solidFill>
                  <a:schemeClr val="accent2"/>
                </a:solidFill>
              </a:rPr>
              <a:t>PANDAS</a:t>
            </a:r>
          </a:p>
        </p:txBody>
      </p:sp>
      <p:sp>
        <p:nvSpPr>
          <p:cNvPr id="4" name="Text Placeholder 3">
            <a:extLst>
              <a:ext uri="{FF2B5EF4-FFF2-40B4-BE49-F238E27FC236}">
                <a16:creationId xmlns:a16="http://schemas.microsoft.com/office/drawing/2014/main" id="{B990D4C2-60F6-4E1E-3FDA-C24BCC05DC0D}"/>
              </a:ext>
            </a:extLst>
          </p:cNvPr>
          <p:cNvSpPr>
            <a:spLocks noGrp="1"/>
          </p:cNvSpPr>
          <p:nvPr>
            <p:ph type="body" sz="half" idx="2"/>
          </p:nvPr>
        </p:nvSpPr>
        <p:spPr>
          <a:xfrm>
            <a:off x="841248" y="1003301"/>
            <a:ext cx="6029452" cy="5397498"/>
          </a:xfrm>
        </p:spPr>
        <p:txBody>
          <a:bodyPr>
            <a:normAutofit fontScale="92500"/>
          </a:bodyPr>
          <a:lstStyle/>
          <a:p>
            <a:pPr marL="285750" indent="-285750">
              <a:buFont typeface="Arial" panose="020B0604020202020204" pitchFamily="34" charset="0"/>
              <a:buChar char="•"/>
            </a:pPr>
            <a:r>
              <a:rPr lang="en-US" dirty="0"/>
              <a:t>The landing outcome is shown in the </a:t>
            </a:r>
            <a:r>
              <a:rPr lang="en-US"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Outcome</a:t>
            </a:r>
            <a:r>
              <a:rPr lang="en-US" dirty="0"/>
              <a:t> column:</a:t>
            </a:r>
          </a:p>
          <a:p>
            <a:pPr marL="742950" lvl="1" indent="-285750">
              <a:buFont typeface="Arial" panose="020B0604020202020204" pitchFamily="34" charset="0"/>
              <a:buChar char="•"/>
            </a:pPr>
            <a:r>
              <a:rPr lang="en-US"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True Ocean </a:t>
            </a:r>
            <a:r>
              <a:rPr lang="en-US" dirty="0"/>
              <a:t>- the mission outcome was successfully landed to a specific region of the ocean.</a:t>
            </a:r>
          </a:p>
          <a:p>
            <a:pPr marL="742950" lvl="1" indent="-285750">
              <a:buFont typeface="Arial" panose="020B0604020202020204" pitchFamily="34" charset="0"/>
              <a:buChar char="•"/>
            </a:pPr>
            <a:r>
              <a:rPr lang="en-US"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False Ocean </a:t>
            </a:r>
            <a:r>
              <a:rPr lang="en-US" dirty="0"/>
              <a:t>- the mission outcome was unsuccessfully landed to a specific region of the ocean.</a:t>
            </a:r>
          </a:p>
          <a:p>
            <a:pPr marL="742950" lvl="1" indent="-285750">
              <a:buFont typeface="Arial" panose="020B0604020202020204" pitchFamily="34" charset="0"/>
              <a:buChar char="•"/>
            </a:pPr>
            <a:r>
              <a:rPr lang="en-US"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True RTLS </a:t>
            </a:r>
            <a:r>
              <a:rPr lang="en-US" dirty="0"/>
              <a:t>- the mission outcome was successfully landed to a ground pad.</a:t>
            </a:r>
          </a:p>
          <a:p>
            <a:pPr marL="742950" lvl="1" indent="-285750">
              <a:buFont typeface="Arial" panose="020B0604020202020204" pitchFamily="34" charset="0"/>
              <a:buChar char="•"/>
            </a:pPr>
            <a:r>
              <a:rPr lang="en-US"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False RTLS </a:t>
            </a:r>
            <a:r>
              <a:rPr lang="en-US" dirty="0"/>
              <a:t>-the mission outcome was unsuccessfully landed to a ground pad.</a:t>
            </a:r>
          </a:p>
          <a:p>
            <a:pPr marL="742950" lvl="1" indent="-285750">
              <a:buFont typeface="Arial" panose="020B0604020202020204" pitchFamily="34" charset="0"/>
              <a:buChar char="•"/>
            </a:pPr>
            <a:r>
              <a:rPr lang="en-US"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True ASDS </a:t>
            </a:r>
            <a:r>
              <a:rPr lang="en-US" dirty="0"/>
              <a:t>- the mission outcome was successfully landed to a drone ship.</a:t>
            </a:r>
          </a:p>
          <a:p>
            <a:pPr marL="742950" lvl="1" indent="-285750">
              <a:buFont typeface="Arial" panose="020B0604020202020204" pitchFamily="34" charset="0"/>
              <a:buChar char="•"/>
            </a:pPr>
            <a:r>
              <a:rPr lang="en-US"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False ASDS </a:t>
            </a:r>
            <a:r>
              <a:rPr lang="en-US" dirty="0"/>
              <a:t>- the mission outcome was unsuccessfully landed to a drone ship.</a:t>
            </a:r>
          </a:p>
          <a:p>
            <a:pPr marL="742950" lvl="1" indent="-285750">
              <a:buFont typeface="Arial" panose="020B0604020202020204" pitchFamily="34" charset="0"/>
              <a:buChar char="•"/>
            </a:pPr>
            <a:r>
              <a:rPr lang="en-US"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None ASDS </a:t>
            </a:r>
            <a:r>
              <a:rPr lang="en-US" dirty="0"/>
              <a:t>and </a:t>
            </a:r>
            <a:r>
              <a:rPr lang="en-US"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None None </a:t>
            </a:r>
            <a:r>
              <a:rPr lang="en-US" dirty="0"/>
              <a:t>- these represent a failure to land.</a:t>
            </a:r>
          </a:p>
          <a:p>
            <a:pPr lvl="1"/>
            <a:endParaRPr lang="en-US" dirty="0"/>
          </a:p>
          <a:p>
            <a:pPr lvl="1"/>
            <a:endParaRPr lang="en-US" dirty="0"/>
          </a:p>
          <a:p>
            <a:pPr lvl="1"/>
            <a:endParaRPr lang="en-US" dirty="0"/>
          </a:p>
          <a:p>
            <a:pPr marL="285750" indent="-285750">
              <a:buFont typeface="Arial" panose="020B0604020202020204" pitchFamily="34" charset="0"/>
              <a:buChar char="•"/>
            </a:pPr>
            <a:r>
              <a:rPr lang="en-US" dirty="0"/>
              <a:t>To determine whether a booster will successfully land, it is best to have a binary column (i.e., where the value is 1 or 0, representing the landing status).</a:t>
            </a:r>
          </a:p>
          <a:p>
            <a:pPr marL="285750" indent="-285750">
              <a:buFont typeface="Arial" panose="020B0604020202020204" pitchFamily="34" charset="0"/>
              <a:buChar char="•"/>
            </a:pPr>
            <a:r>
              <a:rPr lang="en-US" dirty="0"/>
              <a:t>The is done by:</a:t>
            </a:r>
          </a:p>
          <a:p>
            <a:pPr marL="742950" lvl="1" indent="-285750">
              <a:buFont typeface="Arial" panose="020B0604020202020204" pitchFamily="34" charset="0"/>
              <a:buChar char="•"/>
            </a:pPr>
            <a:r>
              <a:rPr lang="en-US" dirty="0">
                <a:solidFill>
                  <a:schemeClr val="accent2"/>
                </a:solidFill>
              </a:rPr>
              <a:t>Step 1: </a:t>
            </a:r>
            <a:r>
              <a:rPr lang="en-US" dirty="0"/>
              <a:t>Defining a set of unsuccessful outcomes, </a:t>
            </a:r>
            <a:r>
              <a:rPr lang="en-US"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bad_outcome</a:t>
            </a:r>
            <a:r>
              <a:rPr lang="en-US" dirty="0"/>
              <a:t>.</a:t>
            </a:r>
          </a:p>
          <a:p>
            <a:pPr marL="742950" lvl="1" indent="-285750">
              <a:lnSpc>
                <a:spcPct val="100000"/>
              </a:lnSpc>
              <a:buFont typeface="Arial" panose="020B0604020202020204" pitchFamily="34" charset="0"/>
              <a:buChar char="•"/>
            </a:pPr>
            <a:r>
              <a:rPr lang="en-US" dirty="0">
                <a:solidFill>
                  <a:schemeClr val="accent2"/>
                </a:solidFill>
              </a:rPr>
              <a:t>Step 2: </a:t>
            </a:r>
            <a:r>
              <a:rPr lang="en-US" dirty="0"/>
              <a:t>Creating a list, </a:t>
            </a:r>
            <a:r>
              <a:rPr lang="en-US"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landing_class</a:t>
            </a:r>
            <a:r>
              <a:rPr lang="en-US" dirty="0"/>
              <a:t>, where the element is 0 if the corresponding row in </a:t>
            </a:r>
            <a:r>
              <a:rPr lang="en-US"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Outcome</a:t>
            </a:r>
            <a:r>
              <a:rPr lang="en-US" dirty="0"/>
              <a:t> is in the set </a:t>
            </a:r>
            <a:r>
              <a:rPr lang="en-US"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bad_outcome</a:t>
            </a:r>
            <a:r>
              <a:rPr lang="en-US" dirty="0"/>
              <a:t>, otherwise, it’s 1.</a:t>
            </a:r>
          </a:p>
          <a:p>
            <a:pPr marL="742950" lvl="1" indent="-285750">
              <a:lnSpc>
                <a:spcPct val="100000"/>
              </a:lnSpc>
              <a:buFont typeface="Arial" panose="020B0604020202020204" pitchFamily="34" charset="0"/>
              <a:buChar char="•"/>
            </a:pPr>
            <a:r>
              <a:rPr lang="en-US" dirty="0">
                <a:solidFill>
                  <a:schemeClr val="accent2"/>
                </a:solidFill>
              </a:rPr>
              <a:t>Step 3: </a:t>
            </a:r>
            <a:r>
              <a:rPr lang="en-US" dirty="0"/>
              <a:t>Create a </a:t>
            </a:r>
            <a:r>
              <a:rPr lang="en-US"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Class</a:t>
            </a:r>
            <a:r>
              <a:rPr lang="en-US" dirty="0"/>
              <a:t> column that contains the values from the list </a:t>
            </a:r>
            <a:r>
              <a:rPr lang="en-US" dirty="0">
                <a:solidFill>
                  <a:srgbClr val="FF66CC"/>
                </a:solidFill>
                <a:latin typeface="Cascadia Mono" panose="020B0609020000020004" pitchFamily="49" charset="0"/>
                <a:ea typeface="Cascadia Mono" panose="020B0609020000020004" pitchFamily="49" charset="0"/>
                <a:cs typeface="Cascadia Mono" panose="020B0609020000020004" pitchFamily="49" charset="0"/>
              </a:rPr>
              <a:t>landing_class</a:t>
            </a:r>
            <a:r>
              <a:rPr lang="en-US"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a:t>
            </a:r>
          </a:p>
          <a:p>
            <a:pPr marL="742950" lvl="1" indent="-285750">
              <a:buFont typeface="Arial" panose="020B0604020202020204" pitchFamily="34" charset="0"/>
              <a:buChar char="•"/>
            </a:pPr>
            <a:r>
              <a:rPr lang="en-US" dirty="0">
                <a:solidFill>
                  <a:schemeClr val="accent2"/>
                </a:solidFill>
              </a:rPr>
              <a:t>Step 4: </a:t>
            </a:r>
            <a:r>
              <a:rPr lang="en-US" dirty="0"/>
              <a:t>Export the DataFrame as a .csv file.</a:t>
            </a:r>
          </a:p>
          <a:p>
            <a:pPr marL="285750" indent="-285750">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id="{671902BB-F01B-FAD3-C101-3D014E28931B}"/>
              </a:ext>
            </a:extLst>
          </p:cNvPr>
          <p:cNvPicPr>
            <a:picLocks noChangeAspect="1"/>
          </p:cNvPicPr>
          <p:nvPr/>
        </p:nvPicPr>
        <p:blipFill>
          <a:blip r:embed="rId2"/>
          <a:stretch>
            <a:fillRect/>
          </a:stretch>
        </p:blipFill>
        <p:spPr>
          <a:xfrm>
            <a:off x="7768856" y="1929655"/>
            <a:ext cx="3626217" cy="762031"/>
          </a:xfrm>
          <a:prstGeom prst="rect">
            <a:avLst/>
          </a:prstGeom>
          <a:ln w="28575">
            <a:solidFill>
              <a:schemeClr val="accent2">
                <a:lumMod val="75000"/>
              </a:schemeClr>
            </a:solidFill>
          </a:ln>
        </p:spPr>
      </p:pic>
      <p:pic>
        <p:nvPicPr>
          <p:cNvPr id="13" name="Picture 12">
            <a:extLst>
              <a:ext uri="{FF2B5EF4-FFF2-40B4-BE49-F238E27FC236}">
                <a16:creationId xmlns:a16="http://schemas.microsoft.com/office/drawing/2014/main" id="{175FE042-E64F-DC6E-1118-D6F05BD54F4E}"/>
              </a:ext>
            </a:extLst>
          </p:cNvPr>
          <p:cNvPicPr>
            <a:picLocks noChangeAspect="1"/>
          </p:cNvPicPr>
          <p:nvPr/>
        </p:nvPicPr>
        <p:blipFill>
          <a:blip r:embed="rId3"/>
          <a:stretch>
            <a:fillRect/>
          </a:stretch>
        </p:blipFill>
        <p:spPr>
          <a:xfrm>
            <a:off x="7338573" y="3215418"/>
            <a:ext cx="4486786" cy="716046"/>
          </a:xfrm>
          <a:prstGeom prst="rect">
            <a:avLst/>
          </a:prstGeom>
          <a:ln w="28575">
            <a:solidFill>
              <a:schemeClr val="accent2">
                <a:lumMod val="75000"/>
              </a:schemeClr>
            </a:solidFill>
          </a:ln>
        </p:spPr>
      </p:pic>
      <p:pic>
        <p:nvPicPr>
          <p:cNvPr id="15" name="Picture 14">
            <a:extLst>
              <a:ext uri="{FF2B5EF4-FFF2-40B4-BE49-F238E27FC236}">
                <a16:creationId xmlns:a16="http://schemas.microsoft.com/office/drawing/2014/main" id="{82258ACE-DAA8-3E8C-364B-EC98A8DA6079}"/>
              </a:ext>
            </a:extLst>
          </p:cNvPr>
          <p:cNvPicPr>
            <a:picLocks noChangeAspect="1"/>
          </p:cNvPicPr>
          <p:nvPr/>
        </p:nvPicPr>
        <p:blipFill>
          <a:blip r:embed="rId4"/>
          <a:stretch>
            <a:fillRect/>
          </a:stretch>
        </p:blipFill>
        <p:spPr>
          <a:xfrm>
            <a:off x="8754242" y="4455196"/>
            <a:ext cx="1655447" cy="459846"/>
          </a:xfrm>
          <a:prstGeom prst="rect">
            <a:avLst/>
          </a:prstGeom>
          <a:ln w="28575">
            <a:solidFill>
              <a:schemeClr val="accent2">
                <a:lumMod val="75000"/>
              </a:schemeClr>
            </a:solidFill>
          </a:ln>
        </p:spPr>
      </p:pic>
      <p:pic>
        <p:nvPicPr>
          <p:cNvPr id="17" name="Picture 16">
            <a:extLst>
              <a:ext uri="{FF2B5EF4-FFF2-40B4-BE49-F238E27FC236}">
                <a16:creationId xmlns:a16="http://schemas.microsoft.com/office/drawing/2014/main" id="{F93B37B1-1E76-D961-B9A6-BD3ECC851577}"/>
              </a:ext>
            </a:extLst>
          </p:cNvPr>
          <p:cNvPicPr>
            <a:picLocks noChangeAspect="1"/>
          </p:cNvPicPr>
          <p:nvPr/>
        </p:nvPicPr>
        <p:blipFill>
          <a:blip r:embed="rId5"/>
          <a:stretch>
            <a:fillRect/>
          </a:stretch>
        </p:blipFill>
        <p:spPr>
          <a:xfrm>
            <a:off x="8251694" y="5438774"/>
            <a:ext cx="2660539" cy="459846"/>
          </a:xfrm>
          <a:prstGeom prst="rect">
            <a:avLst/>
          </a:prstGeom>
          <a:ln w="28575">
            <a:solidFill>
              <a:schemeClr val="accent2">
                <a:lumMod val="75000"/>
              </a:schemeClr>
            </a:solidFill>
          </a:ln>
        </p:spPr>
      </p:pic>
      <p:pic>
        <p:nvPicPr>
          <p:cNvPr id="30" name="Picture 29" descr="A number in a circle&#10;&#10;Description automatically generated">
            <a:extLst>
              <a:ext uri="{FF2B5EF4-FFF2-40B4-BE49-F238E27FC236}">
                <a16:creationId xmlns:a16="http://schemas.microsoft.com/office/drawing/2014/main" id="{1EBEF9B9-D56D-BB11-6C1D-EBB016B0DB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26671" y="2082063"/>
            <a:ext cx="457200" cy="457200"/>
          </a:xfrm>
          <a:prstGeom prst="rect">
            <a:avLst/>
          </a:prstGeom>
        </p:spPr>
      </p:pic>
      <p:pic>
        <p:nvPicPr>
          <p:cNvPr id="31" name="Picture 30" descr="A logo with a number in a circle&#10;&#10;Description automatically generated">
            <a:extLst>
              <a:ext uri="{FF2B5EF4-FFF2-40B4-BE49-F238E27FC236}">
                <a16:creationId xmlns:a16="http://schemas.microsoft.com/office/drawing/2014/main" id="{8A797597-DA6C-4444-29B1-D53CC38350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69471" y="3344841"/>
            <a:ext cx="457200" cy="457200"/>
          </a:xfrm>
          <a:prstGeom prst="rect">
            <a:avLst/>
          </a:prstGeom>
        </p:spPr>
      </p:pic>
      <p:pic>
        <p:nvPicPr>
          <p:cNvPr id="32" name="Picture 31" descr="A number in a circle&#10;&#10;Description automatically generated">
            <a:extLst>
              <a:ext uri="{FF2B5EF4-FFF2-40B4-BE49-F238E27FC236}">
                <a16:creationId xmlns:a16="http://schemas.microsoft.com/office/drawing/2014/main" id="{32D76391-DBBB-5FF7-678E-894B340C75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42671" y="4455196"/>
            <a:ext cx="457200" cy="457200"/>
          </a:xfrm>
          <a:prstGeom prst="rect">
            <a:avLst/>
          </a:prstGeom>
        </p:spPr>
      </p:pic>
      <p:pic>
        <p:nvPicPr>
          <p:cNvPr id="33" name="Picture 32" descr="A logo with a number in a circle&#10;&#10;Description automatically generated">
            <a:extLst>
              <a:ext uri="{FF2B5EF4-FFF2-40B4-BE49-F238E27FC236}">
                <a16:creationId xmlns:a16="http://schemas.microsoft.com/office/drawing/2014/main" id="{881F6391-5D73-406C-9C73-EB850A45DC4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83871" y="5438774"/>
            <a:ext cx="457200" cy="457200"/>
          </a:xfrm>
          <a:prstGeom prst="rect">
            <a:avLst/>
          </a:prstGeom>
        </p:spPr>
      </p:pic>
    </p:spTree>
    <p:extLst>
      <p:ext uri="{BB962C8B-B14F-4D97-AF65-F5344CB8AC3E}">
        <p14:creationId xmlns:p14="http://schemas.microsoft.com/office/powerpoint/2010/main" val="3481555528"/>
      </p:ext>
    </p:extLst>
  </p:cSld>
  <p:clrMapOvr>
    <a:masterClrMapping/>
  </p:clrMapOvr>
</p:sld>
</file>

<file path=ppt/theme/theme1.xml><?xml version="1.0" encoding="utf-8"?>
<a:theme xmlns:a="http://schemas.openxmlformats.org/drawingml/2006/main" name="View">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Solid Template 1.potx" id="{5731F6B2-B3F8-4AA6-B4A4-F3D5E3884C00}" vid="{A25599DA-A7D7-409F-9A50-0BB5AE4683FF}"/>
    </a:ext>
  </a:extLst>
</a:theme>
</file>

<file path=docProps/app.xml><?xml version="1.0" encoding="utf-8"?>
<Properties xmlns="http://schemas.openxmlformats.org/officeDocument/2006/extended-properties" xmlns:vt="http://schemas.openxmlformats.org/officeDocument/2006/docPropsVTypes">
  <Template/>
  <TotalTime>2526</TotalTime>
  <Words>3266</Words>
  <Application>Microsoft Office PowerPoint</Application>
  <PresentationFormat>Widescreen</PresentationFormat>
  <Paragraphs>339</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Bahnschrift</vt:lpstr>
      <vt:lpstr>Cascadia Mono</vt:lpstr>
      <vt:lpstr>Century Schoolbook</vt:lpstr>
      <vt:lpstr>Wingdings 2</vt:lpstr>
      <vt:lpstr>View</vt:lpstr>
      <vt:lpstr>IBM DATA SCIENCE CAPSTONE PROJECT</vt:lpstr>
      <vt:lpstr>OUTLINE  01 Executive Summary 02 Introduction 03 Methodology 04 Results 05 Conclusions </vt:lpstr>
      <vt:lpstr>EXECUTIVE SUMMARY</vt:lpstr>
      <vt:lpstr>INTRODUCTION</vt:lpstr>
      <vt:lpstr>METHODOLOGY SUMMARY</vt:lpstr>
      <vt:lpstr>DATA COLLECTION: SPACEX REST API</vt:lpstr>
      <vt:lpstr>DATA COLLECTION: WEB SCRAPING</vt:lpstr>
      <vt:lpstr>DATA WRANGLING USING PANDAS</vt:lpstr>
      <vt:lpstr>DATA WRANGLING USING PANDAS</vt:lpstr>
      <vt:lpstr>EXPLORATORY DATA ANALYSIS (EDA) WITH VISUALIZATION</vt:lpstr>
      <vt:lpstr>EXPLORATORY DATA ANALYSIS (EDA) USING SQL</vt:lpstr>
      <vt:lpstr>GEOSPATIAL ANALYSIS USING FOLIUM</vt:lpstr>
      <vt:lpstr>INTERACTIVE DASHBOARD USING PLOTLY DASH</vt:lpstr>
      <vt:lpstr>PREDICTIVE ANALYSIS USING CLASSIFICATION  The following steps were taken to develop, evaluate, and find the best performing classification model:</vt:lpstr>
      <vt:lpstr>RESULTS</vt:lpstr>
      <vt:lpstr>EDA WITH VISUALIZATION</vt:lpstr>
      <vt:lpstr>LAUNCH SITE VS. FLIGHT NUMBER</vt:lpstr>
      <vt:lpstr>LAUNCH SITE VS. PAYLOAD MASS</vt:lpstr>
      <vt:lpstr>SUCCESS RATE VS. ORBIT TYPE</vt:lpstr>
      <vt:lpstr>ORBIT TYPE VS. FLIGHT NUMBER</vt:lpstr>
      <vt:lpstr>ORBIT TYPE VS. PAYLOAD MASS</vt:lpstr>
      <vt:lpstr>LAUNCH SUCCESS YEARLY TREND</vt:lpstr>
      <vt:lpstr>EDA USING SQL</vt:lpstr>
      <vt:lpstr>OVERVIEW OF THE DATASET USING SQL</vt:lpstr>
      <vt:lpstr>OVERVIEW OF THE DATASET USING SQL</vt:lpstr>
      <vt:lpstr>LAUNCH SITES PROXIMITY ANALYSIS: FOLIUM INTERACTIVE MAP</vt:lpstr>
      <vt:lpstr>ALL LAUNCH SITES ON A MAP</vt:lpstr>
      <vt:lpstr>SUCCESSFUL AND FAILED LAUNCHES FOR EACH SITE</vt:lpstr>
      <vt:lpstr>PROXIMITY OF LAUNCH SITES TO POINTS OF INTEREST</vt:lpstr>
      <vt:lpstr>INTERACTIVE DASHBOARD ANALYSIS: PLOTLY DASH</vt:lpstr>
      <vt:lpstr>LAUNCH SITE SUCCESS RATES</vt:lpstr>
      <vt:lpstr>SCATTER PLOT (ALL SITES): LAUNCH OUTCOME VS. PAYLOAD MASS</vt:lpstr>
      <vt:lpstr>PREDICTIVE ANALYSIS USING CLASSIFICATION</vt:lpstr>
      <vt:lpstr>CLASSIFICATION ACCURACY</vt:lpstr>
      <vt:lpstr>CONFUSION MATRIX</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DATA SCIENCE CAPSTONE PROJECT</dc:title>
  <dc:creator>Ethan</dc:creator>
  <cp:lastModifiedBy>Ethan</cp:lastModifiedBy>
  <cp:revision>54</cp:revision>
  <dcterms:created xsi:type="dcterms:W3CDTF">2023-07-15T00:16:18Z</dcterms:created>
  <dcterms:modified xsi:type="dcterms:W3CDTF">2023-07-17T08:08:45Z</dcterms:modified>
</cp:coreProperties>
</file>